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7" r:id="rId2"/>
    <p:sldId id="318" r:id="rId3"/>
    <p:sldId id="258" r:id="rId4"/>
    <p:sldId id="319" r:id="rId5"/>
    <p:sldId id="348" r:id="rId6"/>
    <p:sldId id="321" r:id="rId7"/>
    <p:sldId id="353" r:id="rId8"/>
    <p:sldId id="349" r:id="rId9"/>
    <p:sldId id="350" r:id="rId10"/>
    <p:sldId id="351" r:id="rId11"/>
    <p:sldId id="352" r:id="rId12"/>
    <p:sldId id="322" r:id="rId13"/>
    <p:sldId id="323" r:id="rId14"/>
    <p:sldId id="354" r:id="rId15"/>
    <p:sldId id="355" r:id="rId16"/>
    <p:sldId id="320" r:id="rId17"/>
    <p:sldId id="309" r:id="rId18"/>
    <p:sldId id="297" r:id="rId19"/>
    <p:sldId id="335" r:id="rId20"/>
    <p:sldId id="336" r:id="rId21"/>
    <p:sldId id="337" r:id="rId22"/>
    <p:sldId id="338" r:id="rId23"/>
    <p:sldId id="339" r:id="rId24"/>
    <p:sldId id="340" r:id="rId25"/>
    <p:sldId id="341" r:id="rId26"/>
    <p:sldId id="342" r:id="rId27"/>
    <p:sldId id="347" r:id="rId28"/>
    <p:sldId id="345" r:id="rId29"/>
    <p:sldId id="281" r:id="rId30"/>
    <p:sldId id="315" r:id="rId31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7063"/>
  </p:normalViewPr>
  <p:slideViewPr>
    <p:cSldViewPr snapToGrid="0" snapToObjects="1">
      <p:cViewPr varScale="1">
        <p:scale>
          <a:sx n="94" d="100"/>
          <a:sy n="94" d="100"/>
        </p:scale>
        <p:origin x="1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D4E509-9250-6646-A216-46A3BC97BEE9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091D29-72CE-364B-AC53-806A869503C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35472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Привет, я Алексей, сейчас работаю в Тинькофф в команде, которая автоматизирует выдачу кредитов для среднего и малого бизнеса.</a:t>
            </a:r>
          </a:p>
          <a:p>
            <a:r>
              <a:rPr lang="ru-RU" dirty="0"/>
              <a:t>Я расскажу про проблемы, о которых успел услышать, работая в Тинькофф, а также о тех, с которыми лично столкнулся, и поделюсь подходами в разработке, которые моя команда выработала при применении </a:t>
            </a:r>
            <a:r>
              <a:rPr lang="ru-RU" dirty="0" err="1"/>
              <a:t>камунды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1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7969301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Asynchronous Continuations</a:t>
            </a:r>
          </a:p>
          <a:p>
            <a:pPr marL="628650" lvl="1" indent="-171450">
              <a:buFontTx/>
              <a:buChar char="-"/>
            </a:pPr>
            <a:r>
              <a:rPr lang="en-GB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Asynchronous Before – </a:t>
            </a:r>
            <a:r>
              <a:rPr lang="ru-RU" sz="12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комитим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в БД состояние до начала выполнения следующей </a:t>
            </a:r>
            <a:r>
              <a:rPr lang="ru-RU" sz="12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активити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(так надежнее и так рекомендуют создатели </a:t>
            </a:r>
            <a:r>
              <a:rPr lang="ru-RU" sz="12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камунды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, а </a:t>
            </a:r>
            <a:r>
              <a:rPr lang="ru-RU" sz="12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асинк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только на </a:t>
            </a:r>
            <a:r>
              <a:rPr lang="ru-RU" sz="12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параллел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</a:t>
            </a:r>
            <a:r>
              <a:rPr lang="ru-RU" sz="12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гейтвеях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)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exclusive = true 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по умолчанию, это значит, что все </a:t>
            </a:r>
            <a:r>
              <a:rPr lang="ru-RU" sz="12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активити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будут выполняться по очереди (встают в очередь в один </a:t>
            </a:r>
            <a:r>
              <a:rPr lang="ru-RU" sz="12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тред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-пул), это дает гарантии</a:t>
            </a:r>
            <a:r>
              <a:rPr lang="en-US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* 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избежать параллельного выполнения и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OptimisticLockingExceptions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может сказаться на производительности</a:t>
            </a:r>
          </a:p>
          <a:p>
            <a:pPr marL="171450" indent="-171450">
              <a:buFontTx/>
              <a:buChar char="-"/>
            </a:pP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11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37306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Примитивные типы – без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сериализации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же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сериализация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мы используем дефолтную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java-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сериализацию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обязательно нужно прописывать статичный </a:t>
            </a:r>
            <a:r>
              <a:rPr lang="en-GB" sz="1200" dirty="0" err="1"/>
              <a:t>serialVersionUID</a:t>
            </a:r>
            <a:endParaRPr lang="ru-RU" sz="1200" dirty="0"/>
          </a:p>
          <a:p>
            <a:pPr marL="171450" indent="-171450">
              <a:buFontTx/>
              <a:buChar char="-"/>
            </a:pPr>
            <a:r>
              <a:rPr lang="ru-RU" sz="1200" dirty="0"/>
              <a:t>Есть еще возможность настроить </a:t>
            </a:r>
            <a:r>
              <a:rPr lang="en-GB" sz="1200" dirty="0"/>
              <a:t>json-</a:t>
            </a:r>
            <a:r>
              <a:rPr lang="ru-RU" sz="1200" dirty="0" err="1"/>
              <a:t>сериализацию</a:t>
            </a:r>
            <a:r>
              <a:rPr lang="ru-RU" sz="1200" dirty="0"/>
              <a:t>, и наверное это лучше чем </a:t>
            </a:r>
            <a:r>
              <a:rPr lang="en-US" sz="1200" dirty="0"/>
              <a:t>java-</a:t>
            </a:r>
            <a:r>
              <a:rPr lang="ru-RU" sz="1200" dirty="0" err="1"/>
              <a:t>овая</a:t>
            </a:r>
            <a:r>
              <a:rPr lang="ru-RU" sz="1200" dirty="0"/>
              <a:t>, но у нас вот так исторически сложилось.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BpmnError</a:t>
            </a:r>
            <a:r>
              <a:rPr lang="ru-RU" sz="1200" dirty="0"/>
              <a:t> – ее можно перехватывать в вышестоящей схеме, но если вышестоящей нет, то процесс просто завершается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RuntimeException</a:t>
            </a:r>
            <a:r>
              <a:rPr lang="en-GB" sz="1200" dirty="0"/>
              <a:t> – </a:t>
            </a:r>
            <a:r>
              <a:rPr lang="ru-RU" sz="1200" dirty="0"/>
              <a:t>когда что-то пошло не так и нужно упасть в ошибку, т.е. чтобы процесс </a:t>
            </a:r>
            <a:r>
              <a:rPr lang="ru-RU" sz="1200" dirty="0" err="1"/>
              <a:t>олстановился</a:t>
            </a:r>
            <a:r>
              <a:rPr lang="ru-RU" sz="1200" dirty="0"/>
              <a:t> в этом месте и в </a:t>
            </a:r>
            <a:r>
              <a:rPr lang="ru-RU" sz="1200" dirty="0" err="1"/>
              <a:t>камунде</a:t>
            </a:r>
            <a:r>
              <a:rPr lang="ru-RU" sz="1200" dirty="0"/>
              <a:t> будет создан Инцидент, если кол-во </a:t>
            </a:r>
            <a:r>
              <a:rPr lang="ru-RU" sz="1200" dirty="0" err="1"/>
              <a:t>ретраев</a:t>
            </a:r>
            <a:r>
              <a:rPr lang="ru-RU" sz="1200" dirty="0"/>
              <a:t> превышено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12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906481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Линтер 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GB" dirty="0" err="1"/>
              <a:t>DelegateExecutionFake</a:t>
            </a:r>
            <a:r>
              <a:rPr lang="en-GB" dirty="0"/>
              <a:t> – </a:t>
            </a:r>
            <a:r>
              <a:rPr lang="ru-RU" dirty="0"/>
              <a:t>чтобы делегату подсунуть </a:t>
            </a:r>
            <a:r>
              <a:rPr lang="en-US" dirty="0"/>
              <a:t>execution</a:t>
            </a:r>
            <a:r>
              <a:rPr lang="ru-RU" dirty="0"/>
              <a:t>, в котором уже заданы нужные переменные</a:t>
            </a:r>
          </a:p>
          <a:p>
            <a:pPr marL="171450" indent="-171450">
              <a:buFontTx/>
              <a:buChar char="-"/>
            </a:pPr>
            <a:r>
              <a:rPr lang="ru-RU" dirty="0"/>
              <a:t>Процессные тесты – внутри поднимается </a:t>
            </a:r>
            <a:r>
              <a:rPr lang="ru-RU" dirty="0" err="1"/>
              <a:t>камунда</a:t>
            </a:r>
            <a:r>
              <a:rPr lang="ru-RU" dirty="0"/>
              <a:t>-движок, которому не нужна БД</a:t>
            </a:r>
          </a:p>
          <a:p>
            <a:pPr marL="628650" lvl="1" indent="-171450">
              <a:buFontTx/>
              <a:buChar char="-"/>
            </a:pPr>
            <a:r>
              <a:rPr lang="ru-RU" dirty="0"/>
              <a:t>Но лучше эти тесты не запускать в одном модуле с интеграционными, в которых, например, поднимаешь контекст </a:t>
            </a:r>
            <a:r>
              <a:rPr lang="ru-RU" dirty="0" err="1"/>
              <a:t>спринга</a:t>
            </a:r>
            <a:r>
              <a:rPr lang="ru-RU" dirty="0"/>
              <a:t> и БД в контейнере, а то эти тест-процессы начинают жить своей жизнью))</a:t>
            </a:r>
          </a:p>
          <a:p>
            <a:pPr marL="171450" indent="-171450">
              <a:buFontTx/>
              <a:buChar char="-"/>
            </a:pP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13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47436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Линтер 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GB" dirty="0" err="1"/>
              <a:t>DelegateExecutionFake</a:t>
            </a:r>
            <a:r>
              <a:rPr lang="en-GB" dirty="0"/>
              <a:t> – </a:t>
            </a:r>
            <a:r>
              <a:rPr lang="ru-RU" dirty="0"/>
              <a:t>чтобы делегату подсунуть </a:t>
            </a:r>
            <a:r>
              <a:rPr lang="en-US" dirty="0"/>
              <a:t>execution</a:t>
            </a:r>
            <a:r>
              <a:rPr lang="ru-RU" dirty="0"/>
              <a:t>, в котором уже заданы нужные переменные</a:t>
            </a:r>
          </a:p>
          <a:p>
            <a:pPr marL="171450" indent="-171450">
              <a:buFontTx/>
              <a:buChar char="-"/>
            </a:pPr>
            <a:r>
              <a:rPr lang="ru-RU" dirty="0"/>
              <a:t>Процессные тесты – внутри поднимается </a:t>
            </a:r>
            <a:r>
              <a:rPr lang="ru-RU" dirty="0" err="1"/>
              <a:t>камунда</a:t>
            </a:r>
            <a:r>
              <a:rPr lang="ru-RU" dirty="0"/>
              <a:t>-движок, которому не нужна БД</a:t>
            </a:r>
          </a:p>
          <a:p>
            <a:pPr marL="628650" lvl="1" indent="-171450">
              <a:buFontTx/>
              <a:buChar char="-"/>
            </a:pPr>
            <a:r>
              <a:rPr lang="ru-RU" dirty="0"/>
              <a:t>Но лучше эти тесты не запускать в одном модуле с интеграционными, в которых, например, поднимаешь контекст </a:t>
            </a:r>
            <a:r>
              <a:rPr lang="ru-RU" dirty="0" err="1"/>
              <a:t>спринга</a:t>
            </a:r>
            <a:r>
              <a:rPr lang="ru-RU" dirty="0"/>
              <a:t> и БД в контейнере, а то эти тест-процессы начинают жить своей жизнью))</a:t>
            </a:r>
          </a:p>
          <a:p>
            <a:pPr marL="171450" indent="-171450">
              <a:buFontTx/>
              <a:buChar char="-"/>
            </a:pP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14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7920021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Линтер 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GB" dirty="0" err="1"/>
              <a:t>DelegateExecutionFake</a:t>
            </a:r>
            <a:r>
              <a:rPr lang="en-GB" dirty="0"/>
              <a:t> – </a:t>
            </a:r>
            <a:r>
              <a:rPr lang="ru-RU" dirty="0"/>
              <a:t>чтобы делегату подсунуть </a:t>
            </a:r>
            <a:r>
              <a:rPr lang="en-US" dirty="0"/>
              <a:t>execution</a:t>
            </a:r>
            <a:r>
              <a:rPr lang="ru-RU" dirty="0"/>
              <a:t>, в котором уже заданы нужные переменные</a:t>
            </a:r>
          </a:p>
          <a:p>
            <a:pPr marL="171450" indent="-171450">
              <a:buFontTx/>
              <a:buChar char="-"/>
            </a:pPr>
            <a:r>
              <a:rPr lang="ru-RU" dirty="0"/>
              <a:t>Процессные тесты – внутри поднимается </a:t>
            </a:r>
            <a:r>
              <a:rPr lang="ru-RU" dirty="0" err="1"/>
              <a:t>камунда</a:t>
            </a:r>
            <a:r>
              <a:rPr lang="ru-RU" dirty="0"/>
              <a:t>-движок, которому не нужна БД</a:t>
            </a:r>
          </a:p>
          <a:p>
            <a:pPr marL="628650" lvl="1" indent="-171450">
              <a:buFontTx/>
              <a:buChar char="-"/>
            </a:pPr>
            <a:r>
              <a:rPr lang="ru-RU" dirty="0"/>
              <a:t>Но лучше эти тесты не запускать в одном модуле с интеграционными, в которых, например, поднимаешь контекст </a:t>
            </a:r>
            <a:r>
              <a:rPr lang="ru-RU" dirty="0" err="1"/>
              <a:t>спринга</a:t>
            </a:r>
            <a:r>
              <a:rPr lang="ru-RU" dirty="0"/>
              <a:t> и БД в контейнере, а то эти тест-процессы начинают жить своей жизнью))</a:t>
            </a:r>
          </a:p>
          <a:p>
            <a:pPr marL="171450" indent="-171450">
              <a:buFontTx/>
              <a:buChar char="-"/>
            </a:pP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15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330861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16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81495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Тут показываю типовой проект на </a:t>
            </a:r>
            <a:r>
              <a:rPr lang="ru-RU" dirty="0" err="1"/>
              <a:t>камунде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17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3228942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Если процесс выполняется быстро (секунды) и его не сложно перезапустить – то можно не париться</a:t>
            </a:r>
          </a:p>
          <a:p>
            <a:pPr marL="171450" indent="-171450">
              <a:buFontTx/>
              <a:buChar char="-"/>
            </a:pPr>
            <a:r>
              <a:rPr lang="ru-RU" dirty="0"/>
              <a:t>А вот если процесс может зависнуть надолго в таймере например или ждать событие (сутки, дни и </a:t>
            </a:r>
            <a:r>
              <a:rPr lang="ru-RU" dirty="0" err="1"/>
              <a:t>тд</a:t>
            </a:r>
            <a:r>
              <a:rPr lang="ru-RU" dirty="0"/>
              <a:t>), то нужно быть готовым к тому, что новый код заработает в контексте старой схемы</a:t>
            </a:r>
          </a:p>
          <a:p>
            <a:pPr marL="171450" indent="-171450">
              <a:buFontTx/>
              <a:buChar char="-"/>
            </a:pPr>
            <a:r>
              <a:rPr lang="ru-RU" dirty="0"/>
              <a:t>А если поменять ИД какого то эл-те, то 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ru-RU" dirty="0"/>
              <a:t>Конечно не все прям новые переменные делать </a:t>
            </a:r>
            <a:r>
              <a:rPr lang="en-US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Nullable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, но если есть понимание, что ее может дернуть новый делегат и ничего не получить, то учитывать это</a:t>
            </a:r>
          </a:p>
          <a:p>
            <a:pPr marL="171450" indent="-171450">
              <a:buFontTx/>
              <a:buChar char="-"/>
            </a:pP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21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902241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sz="1200" dirty="0" err="1"/>
              <a:t>act_ge_bytearray</a:t>
            </a:r>
            <a:r>
              <a:rPr lang="en-GB" sz="1200" dirty="0"/>
              <a:t> – </a:t>
            </a:r>
            <a:r>
              <a:rPr lang="ru-RU" sz="1200" dirty="0"/>
              <a:t>бинарная помойка, в которой хранятся в том числе схемы процессов, </a:t>
            </a:r>
            <a:r>
              <a:rPr lang="ru-RU" sz="1200" dirty="0" err="1"/>
              <a:t>логи</a:t>
            </a:r>
            <a:r>
              <a:rPr lang="ru-RU" sz="1200" dirty="0"/>
              <a:t> инцидентов</a:t>
            </a:r>
          </a:p>
          <a:p>
            <a:pPr marL="171450" indent="-171450">
              <a:buFontTx/>
              <a:buChar char="-"/>
            </a:pPr>
            <a:r>
              <a:rPr lang="ru-RU" sz="1200" dirty="0"/>
              <a:t>Кроме </a:t>
            </a:r>
            <a:r>
              <a:rPr lang="en-US" sz="1200" dirty="0"/>
              <a:t>java-</a:t>
            </a:r>
            <a:r>
              <a:rPr lang="ru-RU" sz="1200" dirty="0" err="1"/>
              <a:t>сериализатора</a:t>
            </a:r>
            <a:r>
              <a:rPr lang="ru-RU" sz="1200" dirty="0"/>
              <a:t> есть другие (</a:t>
            </a:r>
            <a:r>
              <a:rPr lang="en-US" sz="1200" dirty="0"/>
              <a:t>json</a:t>
            </a:r>
            <a:r>
              <a:rPr lang="ru-RU" sz="1200" dirty="0"/>
              <a:t>), но они все равно сохраняют в бинарную кучу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List, Map – </a:t>
            </a:r>
            <a:r>
              <a:rPr lang="ru-RU" sz="1200" dirty="0"/>
              <a:t>бывают очень полезны с точки зрения работы с ними, а еще например при вызове </a:t>
            </a:r>
            <a:r>
              <a:rPr lang="en-US" sz="1200" dirty="0"/>
              <a:t>Multi-</a:t>
            </a:r>
            <a:r>
              <a:rPr lang="ru-RU" sz="1200" dirty="0" err="1"/>
              <a:t>инстанса</a:t>
            </a:r>
            <a:endParaRPr lang="ru-RU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serialVersionUID</a:t>
            </a:r>
            <a:r>
              <a:rPr lang="ru-RU" sz="1200" dirty="0"/>
              <a:t> нужно фиксировать, потому что когда в будущем вы захотите (а так и будет) добавить еще одно поле в класс, то ранее сохраненная переменная не сможет </a:t>
            </a:r>
            <a:r>
              <a:rPr lang="ru-RU" sz="1200" dirty="0" err="1"/>
              <a:t>десериализоваться</a:t>
            </a:r>
            <a:r>
              <a:rPr lang="ru-RU" sz="1200" dirty="0"/>
              <a:t> и вы получите ошибку</a:t>
            </a:r>
          </a:p>
          <a:p>
            <a:pPr marL="171450" indent="-171450">
              <a:buFontTx/>
              <a:buChar char="-"/>
            </a:pPr>
            <a:r>
              <a:rPr lang="ru-RU" sz="1200" dirty="0"/>
              <a:t>Мы еще сделали свои обертки над некоторыми типами (</a:t>
            </a:r>
            <a:r>
              <a:rPr lang="en-US" sz="1200" dirty="0"/>
              <a:t>Enum, </a:t>
            </a:r>
            <a:r>
              <a:rPr lang="en-US" sz="1200" dirty="0" err="1"/>
              <a:t>BigDecimal</a:t>
            </a:r>
            <a:r>
              <a:rPr lang="ru-RU" sz="1200" dirty="0"/>
              <a:t>), чтобы в коде было удобно, а </a:t>
            </a:r>
            <a:r>
              <a:rPr lang="ru-RU" sz="1200" dirty="0" err="1"/>
              <a:t>камунда</a:t>
            </a:r>
            <a:r>
              <a:rPr lang="ru-RU" sz="1200" dirty="0"/>
              <a:t> чтобы сохраняла их как строки. Но важно помнить про ограничение в 4000 символов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22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600197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Есть разные уровни истории, мы используем </a:t>
            </a:r>
            <a:r>
              <a:rPr lang="en-US" dirty="0"/>
              <a:t>Full</a:t>
            </a:r>
            <a:r>
              <a:rPr lang="ru-RU" dirty="0"/>
              <a:t>, но в большинстве случаев он избыточен и достаточно </a:t>
            </a:r>
          </a:p>
          <a:p>
            <a:pPr marL="171450" indent="-171450">
              <a:buFontTx/>
              <a:buChar char="-"/>
            </a:pPr>
            <a:r>
              <a:rPr lang="ru-RU" dirty="0"/>
              <a:t>Собственно проблема </a:t>
            </a:r>
            <a:r>
              <a:rPr lang="ru-RU" dirty="0" err="1"/>
              <a:t>сериализации</a:t>
            </a:r>
            <a:r>
              <a:rPr lang="ru-RU" dirty="0"/>
              <a:t> – это следствие проблем с историей, от которой пухнет БД, </a:t>
            </a:r>
            <a:r>
              <a:rPr lang="ru-RU" dirty="0" err="1"/>
              <a:t>тк</a:t>
            </a:r>
            <a:r>
              <a:rPr lang="ru-RU" dirty="0"/>
              <a:t> она все такие данные и </a:t>
            </a:r>
            <a:r>
              <a:rPr lang="ru-RU" dirty="0" err="1"/>
              <a:t>рантайм</a:t>
            </a:r>
            <a:r>
              <a:rPr lang="ru-RU" dirty="0"/>
              <a:t> и исторические хранит в </a:t>
            </a:r>
            <a:r>
              <a:rPr lang="en-GB" sz="1200" dirty="0" err="1"/>
              <a:t>act_ge_bytearray</a:t>
            </a:r>
            <a:r>
              <a:rPr lang="ru-RU" sz="1200" dirty="0"/>
              <a:t>!</a:t>
            </a:r>
          </a:p>
          <a:p>
            <a:pPr marL="171450" indent="-171450">
              <a:buFontTx/>
              <a:buChar char="-"/>
            </a:pPr>
            <a:r>
              <a:rPr lang="ru-RU" sz="1200" dirty="0"/>
              <a:t>-- а примитивные переменные </a:t>
            </a:r>
            <a:r>
              <a:rPr lang="ru-RU" sz="1200" dirty="0" err="1"/>
              <a:t>храняться</a:t>
            </a:r>
            <a:r>
              <a:rPr lang="ru-RU" sz="1200" dirty="0"/>
              <a:t>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act_ru_variable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 они оттуда удаляются, когда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инстанс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процесса завершается, но продолжают храниться для истории в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act_hi_varinst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от туда их легко удалить руками</a:t>
            </a:r>
          </a:p>
          <a:p>
            <a:pPr marL="171450" indent="-171450">
              <a:buFontTx/>
              <a:buChar char="-"/>
            </a:pPr>
            <a:r>
              <a:rPr lang="ru-RU" dirty="0"/>
              <a:t>Если включать механизм очистки истории, когда в БД уже много данных, то он может существенно снизить производительность, пока все не разгребет (чистку истории выполняют те же </a:t>
            </a:r>
            <a:r>
              <a:rPr lang="ru-RU" dirty="0" err="1"/>
              <a:t>джобы</a:t>
            </a:r>
            <a:r>
              <a:rPr lang="ru-RU" dirty="0"/>
              <a:t>, что и выполняют процессы)</a:t>
            </a:r>
          </a:p>
          <a:p>
            <a:pPr marL="171450" indent="-171450">
              <a:buFontTx/>
              <a:buChar char="-"/>
            </a:pPr>
            <a:r>
              <a:rPr lang="ru-RU" dirty="0"/>
              <a:t>Механизм очистки можно настраивать – в частности, указывать, сколько времени нужно хранить историю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history-time-to-live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У нас – это 3 месяца.</a:t>
            </a:r>
          </a:p>
          <a:p>
            <a:pPr marL="171450" indent="-171450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 секционирование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историч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Таблиц – чтобы не удалять по одной записи, а как то сразу грохнуть всю секцию</a:t>
            </a:r>
            <a:endParaRPr lang="ru-RU" dirty="0"/>
          </a:p>
          <a:p>
            <a:pPr marL="171450" indent="-171450">
              <a:buFontTx/>
              <a:buChar char="-"/>
            </a:pPr>
            <a:r>
              <a:rPr lang="ru-RU" dirty="0"/>
              <a:t>Хранить историю во внешней БД – можно реализовать свои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historyLevel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-реализации и свои обработчики потока исторических данных</a:t>
            </a:r>
          </a:p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 удаление старых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деплойментов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спец. Процесс на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камунде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 котором удаляем: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camunda.com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/best-practices/cleaning-up-historical-data/#__strong_scheduling_strong_cleanup_using_a_cleanup_strong_process_strong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23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74691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RU" dirty="0"/>
              <a:t>DMN -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Decision Model and Notation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Текущий релиз 7.15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Активно развивается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используем бесплатную часть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камунды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в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enterprise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версии на самом деле тот же движок, просто поверх есть еще улучшенный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моделер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администрирования и пр. оснастки.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нам они не нужны и забегая вперед скажу, что в Тинькофф написали свою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камунда-админку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4233798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PostgreSQL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можно поиграться с параметрами статистики,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автовакуума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индексы какие то повестить…</a:t>
            </a:r>
          </a:p>
          <a:p>
            <a:pPr marL="171450" indent="-171450">
              <a:buFontTx/>
              <a:buChar char="-"/>
            </a:pP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тюнили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сбор статистики на таблице:</a:t>
            </a:r>
          </a:p>
          <a:p>
            <a:pPr marL="171450" indent="-171450">
              <a:buFontTx/>
              <a:buChar char="-"/>
            </a:pP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dirty="0"/>
              <a:t>ALTER TABLE </a:t>
            </a:r>
            <a:r>
              <a:rPr lang="en-GB" sz="1200" dirty="0" err="1"/>
              <a:t>act_ge_bytearray</a:t>
            </a:r>
            <a:r>
              <a:rPr lang="en-GB" sz="1200" dirty="0"/>
              <a:t> </a:t>
            </a:r>
            <a:endParaRPr lang="ru-RU" sz="1200" dirty="0"/>
          </a:p>
          <a:p>
            <a:r>
              <a:rPr lang="en-GB" sz="1200" dirty="0"/>
              <a:t>ALTER COLUMN name_ SET STATISTICS </a:t>
            </a:r>
            <a:r>
              <a:rPr lang="en-GB" sz="1200" b="1" i="1" dirty="0"/>
              <a:t>1000</a:t>
            </a:r>
            <a:r>
              <a:rPr lang="en-GB" sz="1200" dirty="0"/>
              <a:t>;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(дефолтное значение </a:t>
            </a:r>
            <a:r>
              <a:rPr lang="en-GB" dirty="0"/>
              <a:t>STATISTICS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составляет 100)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24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0945564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Корреляция – это когда к вам пришло событие из вне и нужно найти экземпляр(ы) процесс(</a:t>
            </a:r>
            <a:r>
              <a:rPr lang="ru-RU" dirty="0" err="1"/>
              <a:t>ов</a:t>
            </a:r>
            <a:r>
              <a:rPr lang="ru-RU" dirty="0"/>
              <a:t>), который висит и ждет событие в специальной шаге-ожидание-события. </a:t>
            </a:r>
          </a:p>
          <a:p>
            <a:pPr marL="171450" indent="-171450">
              <a:buFontTx/>
              <a:buChar char="-"/>
            </a:pPr>
            <a:r>
              <a:rPr lang="ru-RU" dirty="0"/>
              <a:t>Если коррелировать просто по переменным процесса, то запрос к БД не </a:t>
            </a:r>
            <a:r>
              <a:rPr lang="ru-RU" dirty="0" err="1"/>
              <a:t>эфективен</a:t>
            </a:r>
            <a:r>
              <a:rPr lang="ru-RU" dirty="0"/>
              <a:t>, но если указать бизнес-ключ, то быстро работает</a:t>
            </a:r>
          </a:p>
          <a:p>
            <a:pPr marL="171450" indent="-171450">
              <a:buFontTx/>
              <a:buChar char="-"/>
            </a:pPr>
            <a:r>
              <a:rPr lang="ru-RU" dirty="0"/>
              <a:t>Но если бизнес-ключ не вариант, то можно руками добавить индекс на соотв. колонки таблицы </a:t>
            </a:r>
            <a:r>
              <a:rPr lang="en-GB" sz="12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act_ru_variables</a:t>
            </a:r>
            <a:r>
              <a:rPr lang="ru-RU" sz="12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– точно на </a:t>
            </a:r>
            <a:r>
              <a:rPr lang="en-GB" dirty="0"/>
              <a:t>name</a:t>
            </a:r>
            <a:r>
              <a:rPr lang="ru-RU" dirty="0"/>
              <a:t>, и на колонку где хранится значение (! Но это если примитивный тип переменной). Но обратная сторона – тормоза при </a:t>
            </a:r>
            <a:r>
              <a:rPr lang="ru-RU" dirty="0" err="1"/>
              <a:t>инсертах</a:t>
            </a:r>
            <a:r>
              <a:rPr lang="ru-RU" dirty="0"/>
              <a:t> (индексы пересчитываются ведь)</a:t>
            </a:r>
          </a:p>
          <a:p>
            <a:pPr marL="171450" indent="-171450">
              <a:buFontTx/>
              <a:buChar char="-"/>
            </a:pPr>
            <a:r>
              <a:rPr lang="ru-RU" dirty="0"/>
              <a:t>Ну или городить какое то внешнее хранилище – отдельную табличку чисто для корреляции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472422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В реальности </a:t>
            </a:r>
            <a:r>
              <a:rPr lang="ru-RU" dirty="0" err="1"/>
              <a:t>камунда</a:t>
            </a:r>
            <a:r>
              <a:rPr lang="ru-RU" dirty="0"/>
              <a:t> выполняет таски последовательно и под нагрузкой может тормозить. Тогда возможна ситуация, когда таска «Отправить запрос” отправила его и внешний сервис быстро ответил, а таска «Дождаться ответа» еще даже не была запущена </a:t>
            </a:r>
            <a:r>
              <a:rPr lang="ru-RU" dirty="0" err="1"/>
              <a:t>камундой</a:t>
            </a:r>
            <a:r>
              <a:rPr lang="ru-RU" dirty="0"/>
              <a:t>.</a:t>
            </a:r>
          </a:p>
          <a:p>
            <a:pPr marL="171450" indent="-171450">
              <a:buFontTx/>
              <a:buChar char="-"/>
            </a:pPr>
            <a:r>
              <a:rPr lang="ru-RU" dirty="0"/>
              <a:t>В итоге, когда «Дождаться ответа» все таки будет запущена, то будет уже поздно и она будет висеть бесконечно (ждать </a:t>
            </a:r>
            <a:r>
              <a:rPr lang="ru-RU" dirty="0" err="1"/>
              <a:t>коррелцию</a:t>
            </a:r>
            <a:r>
              <a:rPr lang="ru-RU" dirty="0"/>
              <a:t> по событию, которая уже отработала чуть раньше вхолостую)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26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1944600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Правильно делать через ожидание ответа в асинхронном </a:t>
            </a:r>
            <a:r>
              <a:rPr lang="ru-RU" dirty="0" err="1"/>
              <a:t>непрерывающем</a:t>
            </a:r>
            <a:r>
              <a:rPr lang="ru-RU" dirty="0"/>
              <a:t> </a:t>
            </a:r>
            <a:r>
              <a:rPr lang="ru-RU" dirty="0" err="1"/>
              <a:t>подпроцессе</a:t>
            </a:r>
            <a:r>
              <a:rPr lang="ru-RU" dirty="0"/>
              <a:t>:</a:t>
            </a:r>
          </a:p>
          <a:p>
            <a:pPr marL="171450" indent="-171450">
              <a:buFontTx/>
              <a:buChar char="-"/>
            </a:pPr>
            <a:r>
              <a:rPr lang="ru-RU" dirty="0"/>
              <a:t>Тогда не важно в какой момент придет событие от внешней системы, </a:t>
            </a:r>
            <a:r>
              <a:rPr lang="ru-RU" dirty="0" err="1"/>
              <a:t>подпроцесс</a:t>
            </a:r>
            <a:r>
              <a:rPr lang="ru-RU" dirty="0"/>
              <a:t> все равно запустится и поймает его.</a:t>
            </a:r>
          </a:p>
          <a:p>
            <a:pPr marL="171450" indent="-171450">
              <a:buFontTx/>
              <a:buChar char="-"/>
            </a:pPr>
            <a:r>
              <a:rPr lang="ru-RU" dirty="0"/>
              <a:t>Нужно делать именно </a:t>
            </a:r>
            <a:r>
              <a:rPr lang="ru-RU" dirty="0" err="1"/>
              <a:t>непрерывающий</a:t>
            </a:r>
            <a:r>
              <a:rPr lang="ru-RU" dirty="0"/>
              <a:t> </a:t>
            </a:r>
            <a:r>
              <a:rPr lang="ru-RU" dirty="0" err="1"/>
              <a:t>подпроцесс</a:t>
            </a:r>
            <a:r>
              <a:rPr lang="ru-RU" dirty="0"/>
              <a:t>, чтобы основной продолжил выполнение</a:t>
            </a:r>
          </a:p>
          <a:p>
            <a:pPr marL="171450" indent="-171450">
              <a:buFontTx/>
              <a:buChar char="-"/>
            </a:pPr>
            <a:r>
              <a:rPr lang="ru-RU" dirty="0"/>
              <a:t>В «Получен ответ» просто выставляем некую переменную-флаг в контекст процесса</a:t>
            </a:r>
          </a:p>
          <a:p>
            <a:pPr marL="171450" indent="-171450">
              <a:buFontTx/>
              <a:buChar char="-"/>
            </a:pPr>
            <a:r>
              <a:rPr lang="ru-RU" dirty="0"/>
              <a:t>А в «Запрос обработан» ждем по условию: появилась переменная-флаг</a:t>
            </a: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394074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Бывают ситуации, когда мы выкатываем обновление процесса и оно сложное (доработка схемы, новые переменные, другая логика делегатов)</a:t>
            </a:r>
          </a:p>
          <a:p>
            <a:pPr marL="171450" indent="-171450">
              <a:buFontTx/>
              <a:buChar char="-"/>
            </a:pPr>
            <a:r>
              <a:rPr lang="ru-RU" dirty="0"/>
              <a:t>И тогда важно обновиться в состоянии, когда нет и не будет запускаться новых экземпляров старой схемы данного процесса</a:t>
            </a:r>
          </a:p>
          <a:p>
            <a:pPr marL="171450" indent="-171450">
              <a:buFontTx/>
              <a:buChar char="-"/>
            </a:pPr>
            <a:r>
              <a:rPr lang="ru-RU" dirty="0"/>
              <a:t>== тогда можно вставить (заранее </a:t>
            </a:r>
            <a:r>
              <a:rPr lang="ru-RU" dirty="0" err="1"/>
              <a:t>ессно</a:t>
            </a:r>
            <a:r>
              <a:rPr lang="ru-RU" dirty="0"/>
              <a:t>) схему-паузу – фиктивная схема, в которой просто </a:t>
            </a:r>
            <a:r>
              <a:rPr lang="ru-RU" dirty="0" err="1"/>
              <a:t>саспендим</a:t>
            </a:r>
            <a:r>
              <a:rPr lang="ru-RU" dirty="0"/>
              <a:t> таску, которая вызывает наш процесс</a:t>
            </a:r>
          </a:p>
          <a:p>
            <a:pPr marL="171450" indent="-171450">
              <a:buFontTx/>
              <a:buChar char="-"/>
            </a:pPr>
            <a:endParaRPr lang="ru-RU" dirty="0"/>
          </a:p>
          <a:p>
            <a:pPr marL="171450" indent="-171450">
              <a:buFontTx/>
              <a:buChar char="-"/>
            </a:pPr>
            <a:r>
              <a:rPr lang="ru-RU" dirty="0"/>
              <a:t>Но тут важно не упустить момент с тем, как </a:t>
            </a:r>
            <a:r>
              <a:rPr lang="ru-RU" dirty="0" err="1"/>
              <a:t>камунда</a:t>
            </a:r>
            <a:r>
              <a:rPr lang="ru-RU" dirty="0"/>
              <a:t> </a:t>
            </a:r>
            <a:r>
              <a:rPr lang="ru-RU" dirty="0" err="1"/>
              <a:t>деплоит</a:t>
            </a:r>
            <a:r>
              <a:rPr lang="ru-RU" dirty="0"/>
              <a:t> схемы – по умолчанию, она всегда все схемы </a:t>
            </a:r>
            <a:r>
              <a:rPr lang="ru-RU" dirty="0" err="1"/>
              <a:t>передеплоивает</a:t>
            </a:r>
            <a:r>
              <a:rPr lang="ru-RU" dirty="0"/>
              <a:t>, и тогда вы поставите на паузу схемы предыдущей версии, но не новой, которая появится после развертывания релиза!</a:t>
            </a:r>
          </a:p>
          <a:p>
            <a:pPr marL="171450" indent="-171450">
              <a:buFontTx/>
              <a:buChar char="-"/>
            </a:pPr>
            <a:r>
              <a:rPr lang="ru-RU" dirty="0"/>
              <a:t>За выключение </a:t>
            </a:r>
            <a:r>
              <a:rPr lang="ru-RU" dirty="0" err="1"/>
              <a:t>деплоя</a:t>
            </a:r>
            <a:r>
              <a:rPr lang="ru-RU" dirty="0"/>
              <a:t> отвечает настройка</a:t>
            </a:r>
            <a:r>
              <a:rPr lang="en-US" dirty="0"/>
              <a:t>:</a:t>
            </a:r>
          </a:p>
          <a:p>
            <a:pPr marL="628650" lvl="1" indent="-171450">
              <a:buFontTx/>
              <a:buChar char="-"/>
            </a:pPr>
            <a:r>
              <a:rPr lang="ru-RU" dirty="0"/>
              <a:t>Если выключен </a:t>
            </a:r>
            <a:r>
              <a:rPr lang="en-GB" dirty="0"/>
              <a:t>the </a:t>
            </a:r>
            <a:r>
              <a:rPr lang="en-GB" dirty="0" err="1"/>
              <a:t>SpringProcessEngineConfiguration</a:t>
            </a:r>
            <a:r>
              <a:rPr lang="en-GB" dirty="0"/>
              <a:t> auto-deploy feature</a:t>
            </a:r>
            <a:r>
              <a:rPr lang="ru-RU" dirty="0"/>
              <a:t> (выключается добавлением аннотации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@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EnableProcessApplication</a:t>
            </a:r>
            <a:r>
              <a:rPr lang="ru-RU" dirty="0"/>
              <a:t>) и тогда </a:t>
            </a:r>
            <a:r>
              <a:rPr lang="ru-RU" dirty="0" err="1"/>
              <a:t>конфиг</a:t>
            </a:r>
            <a:r>
              <a:rPr lang="ru-RU" dirty="0"/>
              <a:t> берется из </a:t>
            </a:r>
            <a:r>
              <a:rPr lang="en-GB" dirty="0"/>
              <a:t>META-INF/</a:t>
            </a:r>
            <a:r>
              <a:rPr lang="en-GB" dirty="0" err="1"/>
              <a:t>processes.xml</a:t>
            </a:r>
            <a:endParaRPr lang="ru-RU" dirty="0"/>
          </a:p>
          <a:p>
            <a:pPr marL="628650" lvl="1" indent="-171450">
              <a:buFontTx/>
              <a:buChar char="-"/>
            </a:pPr>
            <a:r>
              <a:rPr lang="ru-RU" dirty="0"/>
              <a:t>Если включен </a:t>
            </a:r>
            <a:r>
              <a:rPr lang="en-GB" dirty="0" err="1"/>
              <a:t>SpringProcessEngineConfiguration</a:t>
            </a:r>
            <a:r>
              <a:rPr lang="ru-RU" dirty="0"/>
              <a:t> (по умолчанию) и тогда нужно добавить свой в </a:t>
            </a:r>
            <a:r>
              <a:rPr lang="ru-RU" dirty="0" err="1"/>
              <a:t>камунду</a:t>
            </a:r>
            <a:r>
              <a:rPr lang="ru-RU" dirty="0"/>
              <a:t> свой плагин, в котором явно выставить </a:t>
            </a:r>
            <a:r>
              <a:rPr lang="en-GB" sz="1200" i="1" dirty="0" err="1"/>
              <a:t>isDeployChangedOnly</a:t>
            </a:r>
            <a:r>
              <a:rPr lang="ru-RU" sz="1200" i="1" dirty="0"/>
              <a:t> в </a:t>
            </a:r>
            <a:r>
              <a:rPr lang="en-US" sz="1200" i="1" dirty="0"/>
              <a:t>true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28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8528189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ru-RU" dirty="0"/>
              <a:t>Трудно сделать </a:t>
            </a:r>
            <a:r>
              <a:rPr lang="ru-RU" dirty="0" err="1"/>
              <a:t>хайлоад</a:t>
            </a:r>
            <a:endParaRPr lang="ru-RU" dirty="0"/>
          </a:p>
          <a:p>
            <a:pPr marL="685800" lvl="1" indent="-228600">
              <a:buAutoNum type="arabicParenR"/>
            </a:pPr>
            <a:r>
              <a:rPr lang="ru-RU" dirty="0"/>
              <a:t>Можно конечно отключить историю, не пользоваться переменными или пользоваться очень осторожно и минимум, поднять много </a:t>
            </a:r>
            <a:r>
              <a:rPr lang="ru-RU" dirty="0" err="1"/>
              <a:t>нод</a:t>
            </a:r>
            <a:r>
              <a:rPr lang="ru-RU" dirty="0"/>
              <a:t> </a:t>
            </a:r>
            <a:r>
              <a:rPr lang="ru-RU" dirty="0" err="1"/>
              <a:t>воркеров</a:t>
            </a:r>
            <a:r>
              <a:rPr lang="ru-RU" dirty="0"/>
              <a:t>, но все равно упремся в производительность БД</a:t>
            </a:r>
          </a:p>
          <a:p>
            <a:pPr marL="685800" lvl="1" indent="-228600">
              <a:buAutoNum type="arabicParenR"/>
            </a:pPr>
            <a:r>
              <a:rPr lang="ru-RU" dirty="0"/>
              <a:t>Можно </a:t>
            </a:r>
            <a:r>
              <a:rPr lang="ru-RU" dirty="0" err="1"/>
              <a:t>тюнить</a:t>
            </a:r>
            <a:r>
              <a:rPr lang="ru-RU" dirty="0"/>
              <a:t> БД и есть </a:t>
            </a:r>
            <a:r>
              <a:rPr lang="ru-RU" dirty="0" err="1"/>
              <a:t>бенчмарки</a:t>
            </a:r>
            <a:r>
              <a:rPr lang="ru-RU" dirty="0"/>
              <a:t>, где 50 000 </a:t>
            </a:r>
            <a:r>
              <a:rPr lang="ru-RU" dirty="0" err="1"/>
              <a:t>инстансев</a:t>
            </a:r>
            <a:r>
              <a:rPr lang="ru-RU" dirty="0"/>
              <a:t> одновременно запущенных разгребались без проблем</a:t>
            </a:r>
          </a:p>
          <a:p>
            <a:pPr marL="685800" lvl="1" indent="-228600">
              <a:buAutoNum type="arabicParenR"/>
            </a:pPr>
            <a:r>
              <a:rPr lang="ru-RU" dirty="0"/>
              <a:t>Можно еще сделать </a:t>
            </a:r>
            <a:r>
              <a:rPr lang="ru-RU" dirty="0" err="1"/>
              <a:t>шардирование</a:t>
            </a:r>
            <a:r>
              <a:rPr lang="ru-RU" dirty="0"/>
              <a:t> БД, но это сложно и придется реализовывать механизм выбора </a:t>
            </a:r>
            <a:r>
              <a:rPr lang="ru-RU" dirty="0" err="1"/>
              <a:t>шарды</a:t>
            </a:r>
            <a:endParaRPr lang="ru-RU" dirty="0"/>
          </a:p>
          <a:p>
            <a:pPr marL="685800" lvl="1" indent="-228600">
              <a:buAutoNum type="arabicParenR"/>
            </a:pPr>
            <a:r>
              <a:rPr lang="ru-RU" dirty="0"/>
              <a:t>Можно попробовать заменить реляционную БД на </a:t>
            </a:r>
            <a:r>
              <a:rPr lang="en-US" dirty="0" err="1"/>
              <a:t>NoSql</a:t>
            </a:r>
            <a:r>
              <a:rPr lang="ru-RU" dirty="0"/>
              <a:t>, но тут главная проблема в том, что реляционную модель нельзя просто так взять и </a:t>
            </a:r>
            <a:r>
              <a:rPr lang="ru-RU" dirty="0" err="1"/>
              <a:t>мапировать</a:t>
            </a:r>
            <a:r>
              <a:rPr lang="ru-RU" dirty="0"/>
              <a:t> на </a:t>
            </a:r>
            <a:r>
              <a:rPr lang="ru-RU" dirty="0" err="1"/>
              <a:t>нереляционную</a:t>
            </a:r>
            <a:r>
              <a:rPr lang="ru-RU" dirty="0"/>
              <a:t> +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Eventual consistency</a:t>
            </a:r>
            <a:r>
              <a:rPr lang="en-US" dirty="0"/>
              <a:t> </a:t>
            </a:r>
            <a:endParaRPr lang="ru-RU" dirty="0"/>
          </a:p>
          <a:p>
            <a:pPr marL="1143000" lvl="2" indent="-228600">
              <a:buAutoNum type="arabicParenR"/>
            </a:pPr>
            <a:r>
              <a:rPr lang="ru-RU" dirty="0"/>
              <a:t>Как например тут делают </a:t>
            </a:r>
            <a:r>
              <a:rPr lang="en-GB" dirty="0"/>
              <a:t>https://</a:t>
            </a:r>
            <a:r>
              <a:rPr lang="en-GB" dirty="0" err="1"/>
              <a:t>camunda.com</a:t>
            </a:r>
            <a:r>
              <a:rPr lang="en-GB" dirty="0"/>
              <a:t>/blog/2015/03/</a:t>
            </a:r>
            <a:r>
              <a:rPr lang="en-GB" dirty="0" err="1"/>
              <a:t>camunda</a:t>
            </a:r>
            <a:r>
              <a:rPr lang="en-GB" dirty="0"/>
              <a:t>-meets-</a:t>
            </a:r>
            <a:r>
              <a:rPr lang="en-GB" dirty="0" err="1"/>
              <a:t>cassandra</a:t>
            </a:r>
            <a:r>
              <a:rPr lang="en-GB" dirty="0"/>
              <a:t>-</a:t>
            </a:r>
            <a:r>
              <a:rPr lang="en-GB" dirty="0" err="1"/>
              <a:t>zalando</a:t>
            </a:r>
            <a:r>
              <a:rPr lang="en-GB" dirty="0"/>
              <a:t>/</a:t>
            </a:r>
            <a:endParaRPr lang="ru-RU" dirty="0"/>
          </a:p>
          <a:p>
            <a:pPr marL="228600" indent="-228600">
              <a:buAutoNum type="arabicParenR"/>
            </a:pPr>
            <a:r>
              <a:rPr lang="ru-RU" dirty="0"/>
              <a:t>Деградация – это когда БД распухает, то начинаем тормозить</a:t>
            </a:r>
          </a:p>
          <a:p>
            <a:pPr marL="228600" indent="-228600">
              <a:buAutoNum type="arabicParenR"/>
            </a:pPr>
            <a:endParaRPr lang="ru-RU" dirty="0"/>
          </a:p>
          <a:p>
            <a:pPr marL="0" indent="0">
              <a:buNone/>
            </a:pPr>
            <a:r>
              <a:rPr lang="ru-RU" dirty="0"/>
              <a:t>--------------------------</a:t>
            </a:r>
          </a:p>
          <a:p>
            <a:pPr marL="228600" indent="-228600">
              <a:buAutoNum type="arabicParenR"/>
            </a:pPr>
            <a:endParaRPr lang="ru-RU" dirty="0"/>
          </a:p>
          <a:p>
            <a:pPr marL="0" indent="0">
              <a:buNone/>
            </a:pPr>
            <a:r>
              <a:rPr lang="en-GB" dirty="0" err="1"/>
              <a:t>Zeebe</a:t>
            </a:r>
            <a:r>
              <a:rPr lang="en-GB" dirty="0"/>
              <a:t> - </a:t>
            </a:r>
            <a:r>
              <a:rPr lang="ru-RU" dirty="0"/>
              <a:t>это распределенный линейно-масштабируемый </a:t>
            </a:r>
            <a:r>
              <a:rPr lang="ru-RU" dirty="0" err="1"/>
              <a:t>воркфлоу</a:t>
            </a:r>
            <a:r>
              <a:rPr lang="ru-RU" dirty="0"/>
              <a:t>-движок, который поддерживает стандарт </a:t>
            </a:r>
            <a:r>
              <a:rPr lang="en-GB" dirty="0"/>
              <a:t>BPMN-2.0.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Он может быть полезен в проектах, которые сейчас реализованы на базе </a:t>
            </a:r>
            <a:r>
              <a:rPr lang="en-GB" dirty="0"/>
              <a:t>Camunda, </a:t>
            </a:r>
            <a:r>
              <a:rPr lang="ru-RU" dirty="0"/>
              <a:t>и в которых есть проблемы с производительностью.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Внутри </a:t>
            </a:r>
            <a:r>
              <a:rPr lang="en-US" dirty="0" err="1"/>
              <a:t>Zeebe</a:t>
            </a:r>
            <a:r>
              <a:rPr lang="en-US" dirty="0"/>
              <a:t> </a:t>
            </a:r>
            <a:r>
              <a:rPr lang="ru-RU" dirty="0"/>
              <a:t>архитектурно сильно похожа на Кафку</a:t>
            </a:r>
            <a:r>
              <a:rPr lang="ru-RU" dirty="0">
                <a:sym typeface="Wingdings" pitchFamily="2" charset="2"/>
              </a:rPr>
              <a:t>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Первый норм релиз вышел только летом в 2021.</a:t>
            </a:r>
          </a:p>
          <a:p>
            <a:pPr marL="0" indent="0">
              <a:buNone/>
            </a:pPr>
            <a:r>
              <a:rPr lang="ru-RU" dirty="0"/>
              <a:t>Раньше нагрузку держала хуже чем </a:t>
            </a:r>
            <a:r>
              <a:rPr lang="ru-RU" dirty="0" err="1"/>
              <a:t>камунда</a:t>
            </a:r>
            <a:r>
              <a:rPr lang="ru-RU" dirty="0"/>
              <a:t>, сейчас люди в </a:t>
            </a:r>
            <a:r>
              <a:rPr lang="ru-RU" dirty="0" err="1"/>
              <a:t>коммьюнити</a:t>
            </a:r>
            <a:r>
              <a:rPr lang="ru-RU" dirty="0"/>
              <a:t> говорят что починили этот момент и вроде как команда </a:t>
            </a:r>
            <a:r>
              <a:rPr lang="ru-RU" dirty="0" err="1"/>
              <a:t>камунды</a:t>
            </a:r>
            <a:r>
              <a:rPr lang="ru-RU" dirty="0"/>
              <a:t> все силы будет вкладывать в </a:t>
            </a:r>
            <a:r>
              <a:rPr lang="en-US" dirty="0" err="1"/>
              <a:t>Zeebe</a:t>
            </a:r>
            <a:r>
              <a:rPr lang="ru-RU" dirty="0"/>
              <a:t>, </a:t>
            </a:r>
          </a:p>
          <a:p>
            <a:pPr marL="0" indent="0">
              <a:buNone/>
            </a:pPr>
            <a:r>
              <a:rPr lang="ru-RU" dirty="0"/>
              <a:t>поэтому есть смысл ней следить</a:t>
            </a:r>
          </a:p>
          <a:p>
            <a:pPr marL="228600" indent="-228600">
              <a:buAutoNum type="arabicParenR"/>
            </a:pPr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29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128058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30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986739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У нас </a:t>
            </a:r>
            <a:r>
              <a:rPr lang="en-GB" dirty="0"/>
              <a:t>Kotlin</a:t>
            </a:r>
          </a:p>
          <a:p>
            <a:pPr marL="171450" indent="-171450">
              <a:buFontTx/>
              <a:buChar char="-"/>
            </a:pPr>
            <a:r>
              <a:rPr lang="en-US" dirty="0"/>
              <a:t>API – </a:t>
            </a:r>
            <a:r>
              <a:rPr lang="ru-RU" dirty="0"/>
              <a:t>у нас </a:t>
            </a:r>
            <a:r>
              <a:rPr lang="en-US" dirty="0" err="1"/>
              <a:t>reas</a:t>
            </a:r>
            <a:r>
              <a:rPr lang="en-US" dirty="0"/>
              <a:t> </a:t>
            </a:r>
            <a:r>
              <a:rPr lang="en-US" dirty="0" err="1"/>
              <a:t>api</a:t>
            </a:r>
            <a:r>
              <a:rPr lang="ru-RU" dirty="0"/>
              <a:t>, также кроме запуска есть и другие ручки (просмотр процессов, убить процесс и </a:t>
            </a:r>
            <a:r>
              <a:rPr lang="ru-RU" dirty="0" err="1"/>
              <a:t>пр</a:t>
            </a:r>
            <a:r>
              <a:rPr lang="ru-RU" dirty="0"/>
              <a:t>)</a:t>
            </a:r>
            <a:endParaRPr lang="en-RU" dirty="0"/>
          </a:p>
          <a:p>
            <a:pPr marL="628650" lvl="1" indent="-171450">
              <a:buFontTx/>
              <a:buChar char="-"/>
            </a:pPr>
            <a:r>
              <a:rPr lang="ru-RU" dirty="0"/>
              <a:t>Асинхронное событие о </a:t>
            </a:r>
            <a:r>
              <a:rPr lang="ru-RU" dirty="0" err="1"/>
              <a:t>авершении</a:t>
            </a:r>
            <a:r>
              <a:rPr lang="ru-RU" dirty="0"/>
              <a:t> – как правило через </a:t>
            </a:r>
            <a:r>
              <a:rPr lang="en-RU" dirty="0"/>
              <a:t>Kafka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4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98430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Modeler – </a:t>
            </a:r>
            <a:r>
              <a:rPr lang="ru-RU" dirty="0"/>
              <a:t>лучшее что сейчас есть, хоть и не супер: вот эта панель слева довольно мелкая и писать в ней сложные условия не очень удобно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82128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Внутри все белые эл-ты</a:t>
            </a:r>
          </a:p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Внешние – цветные:</a:t>
            </a:r>
          </a:p>
          <a:p>
            <a:pPr marL="628650" lvl="1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Один цвет – транспортный слой (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кафка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рест-апи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628650" lvl="1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Другие – наши сервисы</a:t>
            </a:r>
          </a:p>
          <a:p>
            <a:pPr marL="628650" lvl="1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Третий – смежные сервисы</a:t>
            </a:r>
          </a:p>
          <a:p>
            <a:pPr marL="628650" lvl="1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Четвертый – внешние системы</a:t>
            </a:r>
          </a:p>
          <a:p>
            <a:pPr marL="171450" lvl="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Имена – потом используются при написании тестов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6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88880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Внутри все белые эл-ты</a:t>
            </a:r>
          </a:p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Внешние – цветные:</a:t>
            </a:r>
          </a:p>
          <a:p>
            <a:pPr marL="628650" lvl="1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Один цвет – транспортный слой (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кафка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рест-апи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628650" lvl="1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Другие – наши сервисы</a:t>
            </a:r>
          </a:p>
          <a:p>
            <a:pPr marL="628650" lvl="1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Третий – смежные сервисы</a:t>
            </a:r>
          </a:p>
          <a:p>
            <a:pPr marL="628650" lvl="1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Четвертый – внешние системы</a:t>
            </a:r>
          </a:p>
          <a:p>
            <a:pPr marL="171450" lvl="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Имена – потом используются при написании тестов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5796025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имя делегата – это имя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java-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бина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имя класса с маленькой буквы (дефолтное имя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бина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Есть еще другие варианты выполнить обработку в сервис-таске, но мы их не используем – все делаем на делегатах. </a:t>
            </a:r>
          </a:p>
          <a:p>
            <a:pPr marL="171450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 других вариантов еще интересный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External task:</a:t>
            </a:r>
          </a:p>
          <a:p>
            <a:pPr marL="628650" lvl="1" indent="-171450">
              <a:buFontTx/>
              <a:buChar char="-"/>
            </a:pP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Вызов внешнего сервиса и ожидание ответа о готовности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8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1926092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ru-RU" dirty="0"/>
              <a:t>бизнес-ключи – это важно и нужно делать так, чтобы процессы для одного бизнес-процесса имели осмысленный и одинаковый бизнес-ключ, например, у нас это ИД заявки на выдачу кредита.</a:t>
            </a:r>
          </a:p>
          <a:p>
            <a:pPr marL="171450" indent="-171450">
              <a:buFontTx/>
              <a:buChar char="-"/>
            </a:pPr>
            <a:r>
              <a:rPr lang="en-US" dirty="0"/>
              <a:t>Binding = latest – </a:t>
            </a:r>
            <a:r>
              <a:rPr lang="ru-RU" dirty="0"/>
              <a:t>накладывает ограничения на выкатку обновлений, когда уже есть запущенные процессы старых схем</a:t>
            </a:r>
            <a:endParaRPr lang="en-US" dirty="0"/>
          </a:p>
          <a:p>
            <a:pPr marL="171450" indent="-171450">
              <a:buFontTx/>
              <a:buChar char="-"/>
            </a:pP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9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09649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Gateway –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лучше условие вычислять по переменным, чтобы потом можно было посмотреть на них и понять, как было вычислено условие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91D29-72CE-364B-AC53-806A869503C7}" type="slidenum">
              <a:rPr lang="en-RU" smtClean="0"/>
              <a:t>10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298560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99E12-303E-D342-992F-D12A83509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C5D1A1-7E07-5D4D-8472-C7467476D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92C10-4D26-6843-BE9C-A91FCB18D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2CE18-6F18-C54C-A6EC-58463E30A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BA2F6-60E6-F943-B4E8-8BA66D644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315331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5B381-9FEE-6244-8FBF-4665F9FA7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18FCD3-EB08-C64B-9967-9022664F1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C3F58-627A-4E4A-A20B-2747EAAF4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67292-D451-9344-9569-4AF250E64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C1DA0-4707-6D44-961F-03625DF8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8822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0B9076-3353-1644-8CBC-856C53C81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D8D507-B733-EB47-95BB-71535694C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BD904-E3F3-4C41-92B8-2E85A79FC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4186D-D0CB-5C48-84C5-852754273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B9B38-472E-9346-BB90-3CEED3A80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25312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19003" y="2466097"/>
            <a:ext cx="5680364" cy="738910"/>
          </a:xfrm>
          <a:prstGeom prst="rect">
            <a:avLst/>
          </a:prstGeom>
        </p:spPr>
        <p:txBody>
          <a:bodyPr lIns="46800" anchor="ctr">
            <a:normAutofit/>
          </a:bodyPr>
          <a:lstStyle>
            <a:lvl1pPr marL="0" indent="7707" defTabSz="277109">
              <a:lnSpc>
                <a:spcPct val="100000"/>
              </a:lnSpc>
              <a:spcBef>
                <a:spcPts val="61"/>
              </a:spcBef>
              <a:buSzTx/>
              <a:buFontTx/>
              <a:buNone/>
            </a:lvl1pPr>
            <a:lvl2pPr defTabSz="277109">
              <a:lnSpc>
                <a:spcPct val="100000"/>
              </a:lnSpc>
              <a:spcBef>
                <a:spcPts val="61"/>
              </a:spcBef>
              <a:buFontTx/>
            </a:lvl2pPr>
            <a:lvl3pPr defTabSz="277109">
              <a:lnSpc>
                <a:spcPct val="100000"/>
              </a:lnSpc>
              <a:spcBef>
                <a:spcPts val="61"/>
              </a:spcBef>
              <a:buFontTx/>
            </a:lvl3pPr>
            <a:lvl4pPr defTabSz="277109">
              <a:lnSpc>
                <a:spcPct val="100000"/>
              </a:lnSpc>
              <a:spcBef>
                <a:spcPts val="61"/>
              </a:spcBef>
              <a:buFontTx/>
            </a:lvl4pPr>
            <a:lvl5pPr defTabSz="277109">
              <a:lnSpc>
                <a:spcPct val="100000"/>
              </a:lnSpc>
              <a:spcBef>
                <a:spcPts val="61"/>
              </a:spcBef>
              <a:buFontTx/>
            </a:lvl5pPr>
          </a:lstStyle>
          <a:p>
            <a:r>
              <a:rPr dirty="0" err="1"/>
              <a:t>Короткий</a:t>
            </a:r>
            <a:r>
              <a:rPr dirty="0"/>
              <a:t> </a:t>
            </a:r>
            <a:r>
              <a:rPr dirty="0" err="1"/>
              <a:t>заголовок</a:t>
            </a:r>
            <a:endParaRPr dirty="0"/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12" name="Текст 57"/>
          <p:cNvSpPr>
            <a:spLocks noGrp="1"/>
          </p:cNvSpPr>
          <p:nvPr>
            <p:ph type="body" sz="quarter" idx="21" hasCustomPrompt="1"/>
          </p:nvPr>
        </p:nvSpPr>
        <p:spPr>
          <a:xfrm>
            <a:off x="419004" y="3426830"/>
            <a:ext cx="5680364" cy="3877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SzTx/>
              <a:buFontTx/>
              <a:buNone/>
              <a:defRPr sz="1697"/>
            </a:lvl1pPr>
          </a:lstStyle>
          <a:p>
            <a:r>
              <a:t>Место для дополнительной информации</a:t>
            </a:r>
          </a:p>
        </p:txBody>
      </p:sp>
      <p:sp>
        <p:nvSpPr>
          <p:cNvPr id="13" name="Рисунок 8"/>
          <p:cNvSpPr>
            <a:spLocks noGrp="1"/>
          </p:cNvSpPr>
          <p:nvPr>
            <p:ph type="pic" sz="quarter" idx="22"/>
          </p:nvPr>
        </p:nvSpPr>
        <p:spPr>
          <a:xfrm>
            <a:off x="500303" y="6185478"/>
            <a:ext cx="1849197" cy="45797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10875922" y="6316999"/>
            <a:ext cx="903810" cy="2328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6158" defTabSz="221687">
              <a:lnSpc>
                <a:spcPts val="1212"/>
              </a:lnSpc>
              <a:spcBef>
                <a:spcPts val="0"/>
              </a:spcBef>
              <a:buSzTx/>
              <a:buFontTx/>
              <a:buNone/>
              <a:defRPr sz="1358">
                <a:solidFill>
                  <a:srgbClr val="AFAFAF"/>
                </a:solidFill>
              </a:defRPr>
            </a:lvl1pPr>
          </a:lstStyle>
          <a:p>
            <a:r>
              <a:t>tinkoff.ru</a:t>
            </a:r>
          </a:p>
        </p:txBody>
      </p:sp>
      <p:grpSp>
        <p:nvGrpSpPr>
          <p:cNvPr id="17" name="Группа 31"/>
          <p:cNvGrpSpPr/>
          <p:nvPr/>
        </p:nvGrpSpPr>
        <p:grpSpPr>
          <a:xfrm>
            <a:off x="8074368" y="0"/>
            <a:ext cx="6784008" cy="6861848"/>
            <a:chOff x="0" y="0"/>
            <a:chExt cx="11193612" cy="11322050"/>
          </a:xfrm>
        </p:grpSpPr>
        <p:sp>
          <p:nvSpPr>
            <p:cNvPr id="15" name="Rectangle"/>
            <p:cNvSpPr/>
            <p:nvPr/>
          </p:nvSpPr>
          <p:spPr>
            <a:xfrm>
              <a:off x="2107793" y="0"/>
              <a:ext cx="4699315" cy="11322050"/>
            </a:xfrm>
            <a:prstGeom prst="rect">
              <a:avLst/>
            </a:prstGeom>
            <a:solidFill>
              <a:srgbClr val="FFE13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50033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940"/>
            </a:p>
          </p:txBody>
        </p:sp>
        <p:pic>
          <p:nvPicPr>
            <p:cNvPr id="16" name="tinkoff-logo-heraldic-full.png" descr="tinkoff-logo-heraldic-fu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715344"/>
              <a:ext cx="11193613" cy="98570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" name="Line"/>
          <p:cNvSpPr/>
          <p:nvPr/>
        </p:nvSpPr>
        <p:spPr>
          <a:xfrm>
            <a:off x="500303" y="6073066"/>
            <a:ext cx="7751123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1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0605081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87599" y="2470607"/>
            <a:ext cx="11216803" cy="6211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3968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8/23/21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640448" y="6300390"/>
            <a:ext cx="97152" cy="111919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323976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ТС заголовок в 3 стро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5"/>
          <p:cNvSpPr/>
          <p:nvPr/>
        </p:nvSpPr>
        <p:spPr>
          <a:xfrm>
            <a:off x="0" y="6076920"/>
            <a:ext cx="12184304" cy="776750"/>
          </a:xfrm>
          <a:prstGeom prst="rect">
            <a:avLst/>
          </a:prstGeom>
          <a:solidFill>
            <a:srgbClr val="F5F5F6"/>
          </a:solid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40" name="Рисунок 8"/>
          <p:cNvSpPr>
            <a:spLocks noGrp="1"/>
          </p:cNvSpPr>
          <p:nvPr>
            <p:ph type="pic" sz="quarter" idx="21"/>
          </p:nvPr>
        </p:nvSpPr>
        <p:spPr>
          <a:xfrm>
            <a:off x="500303" y="6185478"/>
            <a:ext cx="1849197" cy="45797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1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875922" y="6316999"/>
            <a:ext cx="903810" cy="2328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7697" defTabSz="277109">
              <a:lnSpc>
                <a:spcPts val="1515"/>
              </a:lnSpc>
              <a:spcBef>
                <a:spcPts val="0"/>
              </a:spcBef>
              <a:buSzTx/>
              <a:buFontTx/>
              <a:buNone/>
              <a:defRPr sz="1455"/>
            </a:lvl1pPr>
            <a:lvl2pPr marL="598241" indent="-140762" defTabSz="277109">
              <a:lnSpc>
                <a:spcPts val="1515"/>
              </a:lnSpc>
              <a:spcBef>
                <a:spcPts val="0"/>
              </a:spcBef>
              <a:buFontTx/>
              <a:defRPr sz="1455"/>
            </a:lvl2pPr>
            <a:lvl3pPr marL="1081314" indent="-166356" defTabSz="277109">
              <a:lnSpc>
                <a:spcPts val="1515"/>
              </a:lnSpc>
              <a:spcBef>
                <a:spcPts val="0"/>
              </a:spcBef>
              <a:buFontTx/>
              <a:defRPr sz="1455"/>
            </a:lvl3pPr>
            <a:lvl4pPr marL="1561738" indent="-189301" defTabSz="277109">
              <a:lnSpc>
                <a:spcPts val="1515"/>
              </a:lnSpc>
              <a:spcBef>
                <a:spcPts val="0"/>
              </a:spcBef>
              <a:buFontTx/>
              <a:defRPr sz="1455"/>
            </a:lvl4pPr>
            <a:lvl5pPr marL="2019218" indent="-189301" defTabSz="277109">
              <a:lnSpc>
                <a:spcPts val="1515"/>
              </a:lnSpc>
              <a:spcBef>
                <a:spcPts val="0"/>
              </a:spcBef>
              <a:buFontTx/>
              <a:defRPr sz="1455"/>
            </a:lvl5pPr>
          </a:lstStyle>
          <a:p>
            <a:r>
              <a:t>tinkoff.ru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2" name="object 3"/>
          <p:cNvSpPr/>
          <p:nvPr/>
        </p:nvSpPr>
        <p:spPr>
          <a:xfrm>
            <a:off x="0" y="0"/>
            <a:ext cx="2703392" cy="6076921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43" name="Текст 43"/>
          <p:cNvSpPr>
            <a:spLocks noGrp="1"/>
          </p:cNvSpPr>
          <p:nvPr>
            <p:ph type="body" sz="half" idx="22" hasCustomPrompt="1"/>
          </p:nvPr>
        </p:nvSpPr>
        <p:spPr>
          <a:xfrm>
            <a:off x="3170483" y="2229133"/>
            <a:ext cx="8609248" cy="2541064"/>
          </a:xfrm>
          <a:prstGeom prst="rect">
            <a:avLst/>
          </a:prstGeom>
        </p:spPr>
        <p:txBody>
          <a:bodyPr>
            <a:normAutofit/>
          </a:bodyPr>
          <a:lstStyle>
            <a:lvl1pPr marL="0" marR="3052" indent="7629" defTabSz="274337">
              <a:lnSpc>
                <a:spcPts val="6182"/>
              </a:lnSpc>
              <a:spcBef>
                <a:spcPts val="303"/>
              </a:spcBef>
              <a:buSzTx/>
              <a:buFontTx/>
              <a:buNone/>
              <a:defRPr sz="5340" spc="-60">
                <a:solidFill>
                  <a:srgbClr val="282828"/>
                </a:solidFill>
              </a:defRPr>
            </a:lvl1pPr>
          </a:lstStyle>
          <a:p>
            <a:r>
              <a:t>Пример вашего длинного  заголовка с большим  количеством слов в три строки</a:t>
            </a:r>
          </a:p>
        </p:txBody>
      </p:sp>
      <p:sp>
        <p:nvSpPr>
          <p:cNvPr id="44" name="xx.xx.xxxx"/>
          <p:cNvSpPr txBox="1">
            <a:spLocks noGrp="1"/>
          </p:cNvSpPr>
          <p:nvPr>
            <p:ph type="title" hasCustomPrompt="1"/>
          </p:nvPr>
        </p:nvSpPr>
        <p:spPr>
          <a:xfrm>
            <a:off x="3216665" y="1604562"/>
            <a:ext cx="1481496" cy="390699"/>
          </a:xfrm>
          <a:prstGeom prst="rect">
            <a:avLst/>
          </a:prstGeom>
        </p:spPr>
        <p:txBody>
          <a:bodyPr/>
          <a:lstStyle>
            <a:lvl1pPr>
              <a:defRPr sz="2424"/>
            </a:lvl1pPr>
          </a:lstStyle>
          <a:p>
            <a:r>
              <a:t>xx.xx.xxxx</a:t>
            </a:r>
          </a:p>
        </p:txBody>
      </p:sp>
      <p:sp>
        <p:nvSpPr>
          <p:cNvPr id="4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1864708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533912" y="6201834"/>
            <a:ext cx="239222" cy="263236"/>
          </a:xfrm>
          <a:prstGeom prst="rect">
            <a:avLst/>
          </a:prstGeom>
        </p:spPr>
        <p:txBody>
          <a:bodyPr anchor="t"/>
          <a:lstStyle>
            <a:lvl1pPr>
              <a:defRPr sz="13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09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5003304" y="2247885"/>
            <a:ext cx="6102066" cy="2903034"/>
          </a:xfrm>
          <a:prstGeom prst="rect">
            <a:avLst/>
          </a:prstGeom>
        </p:spPr>
        <p:txBody>
          <a:bodyPr>
            <a:normAutofit/>
          </a:bodyPr>
          <a:lstStyle>
            <a:lvl1pPr marL="0" marR="114059" indent="7707" defTabSz="277109">
              <a:lnSpc>
                <a:spcPct val="119300"/>
              </a:lnSpc>
              <a:spcBef>
                <a:spcPts val="1273"/>
              </a:spcBef>
              <a:buSzTx/>
              <a:buFontTx/>
              <a:buNone/>
              <a:defRPr sz="1697" spc="6">
                <a:solidFill>
                  <a:srgbClr val="282828"/>
                </a:solidFill>
              </a:defRPr>
            </a:lvl1pPr>
            <a:lvl2pPr marL="621702" marR="114059" indent="-164223" defTabSz="277109">
              <a:lnSpc>
                <a:spcPct val="119300"/>
              </a:lnSpc>
              <a:spcBef>
                <a:spcPts val="1273"/>
              </a:spcBef>
              <a:buFontTx/>
              <a:defRPr sz="1697" spc="6">
                <a:solidFill>
                  <a:srgbClr val="282828"/>
                </a:solidFill>
              </a:defRPr>
            </a:lvl2pPr>
            <a:lvl3pPr marL="1109040" marR="114059" indent="-194082" defTabSz="277109">
              <a:lnSpc>
                <a:spcPct val="119300"/>
              </a:lnSpc>
              <a:spcBef>
                <a:spcPts val="1273"/>
              </a:spcBef>
              <a:buFontTx/>
              <a:defRPr sz="1697" spc="6">
                <a:solidFill>
                  <a:srgbClr val="282828"/>
                </a:solidFill>
              </a:defRPr>
            </a:lvl3pPr>
            <a:lvl4pPr marL="1593289" marR="114059" indent="-220852" defTabSz="277109">
              <a:lnSpc>
                <a:spcPct val="119300"/>
              </a:lnSpc>
              <a:spcBef>
                <a:spcPts val="1273"/>
              </a:spcBef>
              <a:buFontTx/>
              <a:defRPr sz="1697" spc="6">
                <a:solidFill>
                  <a:srgbClr val="282828"/>
                </a:solidFill>
              </a:defRPr>
            </a:lvl4pPr>
            <a:lvl5pPr marL="2050768" marR="114059" indent="-220852" defTabSz="277109">
              <a:lnSpc>
                <a:spcPct val="119300"/>
              </a:lnSpc>
              <a:spcBef>
                <a:spcPts val="1273"/>
              </a:spcBef>
              <a:buFontTx/>
              <a:defRPr sz="1697" spc="6">
                <a:solidFill>
                  <a:srgbClr val="282828"/>
                </a:solidFill>
              </a:defRPr>
            </a:lvl5pPr>
          </a:lstStyle>
          <a:p>
            <a:r>
              <a:t>Разнообразный и богатый опыт рамки и место обучения кадров позволяет  выполнять важные задания по разработке позиций, занимаемых участниками  в отношении поставленных задач. Таким образом дальнейшее развитие  различных форм деятельности требуют от нас анализа системы обучения  кадров, соответствует насущным потребностям. С другой стороны  консультация с широким активом позволяет оценить значение систем  массового участия. С другой стороны рамки и место обучения кадров требуют  от нас анализа систем массового участия. Таким образом постоянное  информационно-пропагандистское обеспечение нашей деятельности играет  важную роль в формировании позиций, занимаемых участниками в отношении поставленных задач.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10" name="object 2"/>
          <p:cNvSpPr/>
          <p:nvPr/>
        </p:nvSpPr>
        <p:spPr>
          <a:xfrm>
            <a:off x="0" y="-4064"/>
            <a:ext cx="4101825" cy="6861788"/>
          </a:xfrm>
          <a:prstGeom prst="rect">
            <a:avLst/>
          </a:prstGeom>
          <a:solidFill>
            <a:srgbClr val="F5F5F6"/>
          </a:solid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411" name="Текст 11"/>
          <p:cNvSpPr>
            <a:spLocks noGrp="1"/>
          </p:cNvSpPr>
          <p:nvPr>
            <p:ph type="body" sz="quarter" idx="21" hasCustomPrompt="1"/>
          </p:nvPr>
        </p:nvSpPr>
        <p:spPr>
          <a:xfrm>
            <a:off x="5003030" y="1270963"/>
            <a:ext cx="6102736" cy="77065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1879">
                <a:solidFill>
                  <a:srgbClr val="282828"/>
                </a:solidFill>
              </a:defRPr>
            </a:lvl1pPr>
          </a:lstStyle>
          <a:p>
            <a:r>
              <a:t>С другой стороны рамки и место обучения кадров  требуют от нас анализа систем массового участия.</a:t>
            </a:r>
          </a:p>
        </p:txBody>
      </p:sp>
      <p:sp>
        <p:nvSpPr>
          <p:cNvPr id="412" name="Текст 12"/>
          <p:cNvSpPr>
            <a:spLocks noGrp="1"/>
          </p:cNvSpPr>
          <p:nvPr>
            <p:ph type="body" sz="quarter" idx="22" hasCustomPrompt="1"/>
          </p:nvPr>
        </p:nvSpPr>
        <p:spPr>
          <a:xfrm>
            <a:off x="437476" y="442581"/>
            <a:ext cx="3478743" cy="12199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7707" defTabSz="277109">
              <a:lnSpc>
                <a:spcPct val="100000"/>
              </a:lnSpc>
              <a:spcBef>
                <a:spcPts val="61"/>
              </a:spcBef>
              <a:buSzTx/>
              <a:buFontTx/>
              <a:buNone/>
              <a:defRPr sz="3031"/>
            </a:lvl1pPr>
          </a:lstStyle>
          <a:p>
            <a:r>
              <a:t>Заголовок слайда вашей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11177587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object 2"/>
          <p:cNvSpPr/>
          <p:nvPr/>
        </p:nvSpPr>
        <p:spPr>
          <a:xfrm>
            <a:off x="-1" y="-4064"/>
            <a:ext cx="12198736" cy="6084119"/>
          </a:xfrm>
          <a:prstGeom prst="rect">
            <a:avLst/>
          </a:prstGeom>
          <a:solidFill>
            <a:srgbClr val="F8F9FA"/>
          </a:solid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70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750455" y="2632667"/>
            <a:ext cx="10171546" cy="1115857"/>
          </a:xfrm>
          <a:prstGeom prst="rect">
            <a:avLst/>
          </a:prstGeom>
        </p:spPr>
        <p:txBody>
          <a:bodyPr/>
          <a:lstStyle>
            <a:lvl1pPr indent="7707" algn="ctr">
              <a:lnSpc>
                <a:spcPct val="100000"/>
              </a:lnSpc>
              <a:spcBef>
                <a:spcPts val="61"/>
              </a:spcBef>
              <a:defRPr sz="7152"/>
            </a:lvl1pPr>
          </a:lstStyle>
          <a:p>
            <a:r>
              <a:t>Заголовок слайда</a:t>
            </a:r>
          </a:p>
        </p:txBody>
      </p:sp>
      <p:sp>
        <p:nvSpPr>
          <p:cNvPr id="704" name="object 5"/>
          <p:cNvSpPr/>
          <p:nvPr/>
        </p:nvSpPr>
        <p:spPr>
          <a:xfrm>
            <a:off x="0" y="6076920"/>
            <a:ext cx="12184304" cy="77675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705" name="Рисунок 8"/>
          <p:cNvSpPr>
            <a:spLocks noGrp="1"/>
          </p:cNvSpPr>
          <p:nvPr>
            <p:ph type="pic" sz="quarter" idx="21"/>
          </p:nvPr>
        </p:nvSpPr>
        <p:spPr>
          <a:xfrm>
            <a:off x="500303" y="6185478"/>
            <a:ext cx="1849197" cy="45797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06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875922" y="6316999"/>
            <a:ext cx="903810" cy="2328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7697" defTabSz="277109">
              <a:lnSpc>
                <a:spcPts val="1515"/>
              </a:lnSpc>
              <a:spcBef>
                <a:spcPts val="0"/>
              </a:spcBef>
              <a:buSzTx/>
              <a:buFontTx/>
              <a:buNone/>
              <a:defRPr sz="1455"/>
            </a:lvl1pPr>
            <a:lvl2pPr marL="598241" indent="-140762" defTabSz="277109">
              <a:lnSpc>
                <a:spcPts val="1515"/>
              </a:lnSpc>
              <a:spcBef>
                <a:spcPts val="0"/>
              </a:spcBef>
              <a:buFontTx/>
              <a:defRPr sz="1455"/>
            </a:lvl2pPr>
            <a:lvl3pPr marL="1081314" indent="-166356" defTabSz="277109">
              <a:lnSpc>
                <a:spcPts val="1515"/>
              </a:lnSpc>
              <a:spcBef>
                <a:spcPts val="0"/>
              </a:spcBef>
              <a:buFontTx/>
              <a:defRPr sz="1455"/>
            </a:lvl3pPr>
            <a:lvl4pPr marL="1561738" indent="-189301" defTabSz="277109">
              <a:lnSpc>
                <a:spcPts val="1515"/>
              </a:lnSpc>
              <a:spcBef>
                <a:spcPts val="0"/>
              </a:spcBef>
              <a:buFontTx/>
              <a:defRPr sz="1455"/>
            </a:lvl4pPr>
            <a:lvl5pPr marL="2019218" indent="-189301" defTabSz="277109">
              <a:lnSpc>
                <a:spcPts val="1515"/>
              </a:lnSpc>
              <a:spcBef>
                <a:spcPts val="0"/>
              </a:spcBef>
              <a:buFontTx/>
              <a:defRPr sz="1455"/>
            </a:lvl5pPr>
          </a:lstStyle>
          <a:p>
            <a:r>
              <a:t>tinkoff.ru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0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5303854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object 3"/>
          <p:cNvSpPr/>
          <p:nvPr/>
        </p:nvSpPr>
        <p:spPr>
          <a:xfrm>
            <a:off x="2706594" y="-4064"/>
            <a:ext cx="9492141" cy="6084119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621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178464" y="2561196"/>
            <a:ext cx="6796425" cy="11122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</a:lvl1pPr>
            <a:lvl2pPr>
              <a:buFontTx/>
            </a:lvl2pPr>
            <a:lvl3pPr>
              <a:buFontTx/>
            </a:lvl3pPr>
            <a:lvl4pPr>
              <a:buFontTx/>
            </a:lvl4pPr>
            <a:lvl5pPr>
              <a:buFontTx/>
            </a:lvl5pPr>
          </a:lstStyle>
          <a:p>
            <a:r>
              <a:t>Текст на отбивочном слайде вашей 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2" name="object 2"/>
          <p:cNvSpPr/>
          <p:nvPr/>
        </p:nvSpPr>
        <p:spPr>
          <a:xfrm>
            <a:off x="-1" y="-4064"/>
            <a:ext cx="2706595" cy="6084119"/>
          </a:xfrm>
          <a:prstGeom prst="rect">
            <a:avLst/>
          </a:prstGeom>
          <a:solidFill>
            <a:srgbClr val="F5F5F6"/>
          </a:solid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623" name="object 5"/>
          <p:cNvSpPr/>
          <p:nvPr/>
        </p:nvSpPr>
        <p:spPr>
          <a:xfrm>
            <a:off x="0" y="6076920"/>
            <a:ext cx="12184304" cy="77675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624" name="Рисунок 8"/>
          <p:cNvSpPr>
            <a:spLocks noGrp="1"/>
          </p:cNvSpPr>
          <p:nvPr>
            <p:ph type="pic" sz="quarter" idx="21"/>
          </p:nvPr>
        </p:nvSpPr>
        <p:spPr>
          <a:xfrm>
            <a:off x="500303" y="6185478"/>
            <a:ext cx="1849197" cy="45797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25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10875922" y="6316999"/>
            <a:ext cx="903810" cy="2328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6158" defTabSz="221687">
              <a:lnSpc>
                <a:spcPts val="1212"/>
              </a:lnSpc>
              <a:spcBef>
                <a:spcPts val="0"/>
              </a:spcBef>
              <a:buSzTx/>
              <a:buFontTx/>
              <a:buNone/>
              <a:defRPr sz="1358">
                <a:solidFill>
                  <a:srgbClr val="AFAFAF"/>
                </a:solidFill>
              </a:defRPr>
            </a:lvl1pPr>
          </a:lstStyle>
          <a:p>
            <a:r>
              <a:t>tinkoff.ru</a:t>
            </a:r>
          </a:p>
        </p:txBody>
      </p:sp>
      <p:sp>
        <p:nvSpPr>
          <p:cNvPr id="62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89513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CEF76-0E06-6944-AA20-C50CED7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56B0C-4EB9-2D4B-921D-8A6AC8140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E7FFB-93DD-EA45-8BD9-09BD3DFCD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61823-9B23-1C40-A804-B94D0F707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93710-CE24-1944-BD8F-C02189C60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576364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22E61-2185-8E47-9785-871B60688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9B25E-2198-0C42-BB5B-4B309DF94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89E38-119D-A241-AABE-BC95BC6DB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762D0-5B45-C740-8BEC-6B6BF0F8F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CA6DB-0839-B448-BCF4-5C4D47D76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613964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C637F-178F-294B-9F27-5576075E2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4181A-41F6-3848-9C35-8797F59798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9B16CE-E7C1-AA4D-A133-F77B1B161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3D775-AF92-6047-873E-629394DAB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0EA2A3-38E4-5C45-AC75-CCE33833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4CF3F-DE9F-4C46-9321-661B09FE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93761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1DFA3-2BF2-EB42-8BDE-75087A627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BCD67-BCB2-4F4C-9D72-210ED52C4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0CDBF9-0F7B-164D-A9DA-E4119CA0A9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2BB496-7D46-5943-B641-F6C84E180D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711FF8-386B-9742-9254-1723DE009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286730-5F1F-0F48-9A6C-A8953CC2A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08C4F-0295-CF4C-8AB6-CFDFF8E81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C9714F-8EAD-0F41-81BA-6CB149673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21049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96455-4850-2F43-8A5F-491B35C48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51FDB-378B-9947-A22A-E9897760D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37675B-FBFA-6947-B1C4-4F46E6DC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2A281B-4912-F045-8289-2A1D3A1FE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57093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27FCCE-EE48-8645-9218-06CFB12B2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FE85D8-500B-244D-8FA2-EFF1950DC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4A876-EA98-8048-9DD0-EED60D702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94768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C0EA2-EED2-B144-B69D-6D8657149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61418-5931-BF41-9890-B9115530C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19A37D-B32D-E74F-B30D-60EC1CADE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234EF-3015-724F-BAAB-327C177D6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022F0-3873-C944-94E0-7C081DC4D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8BC1DF-A668-EA41-9D87-C9B8494C7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42909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87C8E-DE01-5B40-9F55-7883AB29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E4E055-CB8C-DC4B-8877-E6D3BD76A1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E85AD-30E9-494F-82DE-D005882AA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5CED-832A-BE4A-A864-40B228A6D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F000F-9237-A44A-A410-AFDF3F99D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90584-C41A-6D45-919F-1D4019B17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64602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B73891-1B11-9644-BB4E-91AF60A0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6AF9C-6F7A-364D-97C8-95947CB87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D7EFA-6621-AD44-9B6A-4B18D952D7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B5398-060B-B247-9919-6632306DC9BE}" type="datetimeFigureOut">
              <a:rPr lang="en-RU" smtClean="0"/>
              <a:t>23.08.2021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6FDF3-177A-3841-8BE3-49945B9F4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A3140-3B96-A943-A115-762219553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41A4A-AE70-0B40-B70F-4DFB5414B4AD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235144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5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-konyaev/camunda-demo" TargetMode="External"/><Relationship Id="rId3" Type="http://schemas.openxmlformats.org/officeDocument/2006/relationships/image" Target="../media/image33.png"/><Relationship Id="rId7" Type="http://schemas.openxmlformats.org/officeDocument/2006/relationships/hyperlink" Target="https://bpmn2.ru/blog/top-25-oshibok-bpmn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KotskinKotskin/camunda-excamad" TargetMode="External"/><Relationship Id="rId5" Type="http://schemas.openxmlformats.org/officeDocument/2006/relationships/hyperlink" Target="https://github.com/camunda-cloud/zeebe" TargetMode="External"/><Relationship Id="rId4" Type="http://schemas.openxmlformats.org/officeDocument/2006/relationships/hyperlink" Target="https://github.com/camund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Текст 1"/>
          <p:cNvSpPr txBox="1">
            <a:spLocks noGrp="1"/>
          </p:cNvSpPr>
          <p:nvPr>
            <p:ph type="body" sz="quarter" idx="1"/>
          </p:nvPr>
        </p:nvSpPr>
        <p:spPr>
          <a:xfrm>
            <a:off x="419003" y="1589314"/>
            <a:ext cx="5680364" cy="1315571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>
              <a:defRPr sz="8000"/>
            </a:lvl1pPr>
          </a:lstStyle>
          <a:p>
            <a:r>
              <a:rPr dirty="0" err="1">
                <a:solidFill>
                  <a:schemeClr val="bg1"/>
                </a:solidFill>
              </a:rPr>
              <a:t>Короткий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заголовок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65" name="Текст 2"/>
          <p:cNvSpPr>
            <a:spLocks noGrp="1"/>
          </p:cNvSpPr>
          <p:nvPr>
            <p:ph type="body" idx="21"/>
          </p:nvPr>
        </p:nvSpPr>
        <p:spPr>
          <a:xfrm>
            <a:off x="468923" y="1321974"/>
            <a:ext cx="6449882" cy="144148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Autofit/>
          </a:bodyPr>
          <a:lstStyle>
            <a:lvl1pPr>
              <a:defRPr sz="3400"/>
            </a:lvl1pPr>
          </a:lstStyle>
          <a:p>
            <a:r>
              <a:rPr lang="en-US" sz="5400" b="1" dirty="0">
                <a:latin typeface="Tinkoff Sans" panose="02000506050000020004" pitchFamily="2" charset="77"/>
              </a:rPr>
              <a:t>Camunda</a:t>
            </a:r>
            <a:endParaRPr lang="ru-RU" sz="4000" b="1" dirty="0">
              <a:latin typeface="Tinkoff Sans" panose="02000506050000020004" pitchFamily="2" charset="77"/>
            </a:endParaRPr>
          </a:p>
          <a:p>
            <a:r>
              <a:rPr lang="ru-RU" sz="4000" dirty="0">
                <a:latin typeface="Tinkoff Sans" panose="02000506050000020004" pitchFamily="2" charset="77"/>
              </a:rPr>
              <a:t>Подводные камни и особенности применения</a:t>
            </a:r>
            <a:endParaRPr sz="4000" dirty="0">
              <a:latin typeface="Tinkoff Sans" panose="02000506050000020004" pitchFamily="2" charset="77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FEB68DE-80BF-8F42-BAC9-AE0633E7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23" y="6187754"/>
            <a:ext cx="1829000" cy="480000"/>
          </a:xfrm>
          <a:prstGeom prst="rect">
            <a:avLst/>
          </a:prstGeom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45334CFC-D673-974C-A31F-59CBB366DB88}"/>
              </a:ext>
            </a:extLst>
          </p:cNvPr>
          <p:cNvSpPr txBox="1">
            <a:spLocks/>
          </p:cNvSpPr>
          <p:nvPr/>
        </p:nvSpPr>
        <p:spPr>
          <a:xfrm>
            <a:off x="468923" y="4744570"/>
            <a:ext cx="3504363" cy="1048231"/>
          </a:xfrm>
          <a:prstGeom prst="rect">
            <a:avLst/>
          </a:prstGeom>
        </p:spPr>
        <p:txBody>
          <a:bodyPr vert="horz" lIns="46800" tIns="45720" rIns="91440" bIns="45720" rtlCol="0" anchor="ctr">
            <a:noAutofit/>
          </a:bodyPr>
          <a:lstStyle>
            <a:lvl1pPr marL="0" indent="12715" algn="l" defTabSz="277109" rtl="0" eaLnBrk="1" latinLnBrk="0" hangingPunct="1">
              <a:lnSpc>
                <a:spcPct val="100000"/>
              </a:lnSpc>
              <a:spcBef>
                <a:spcPts val="100"/>
              </a:spcBef>
              <a:buSzTx/>
              <a:buFontTx/>
              <a:buNone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277109" rtl="0" eaLnBrk="1" latinLnBrk="0" hangingPunct="1">
              <a:lnSpc>
                <a:spcPct val="100000"/>
              </a:lnSpc>
              <a:spcBef>
                <a:spcPts val="61"/>
              </a:spcBef>
              <a:buFontTx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277109" rtl="0" eaLnBrk="1" latinLnBrk="0" hangingPunct="1">
              <a:lnSpc>
                <a:spcPct val="100000"/>
              </a:lnSpc>
              <a:spcBef>
                <a:spcPts val="61"/>
              </a:spcBef>
              <a:buFontTx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277109" rtl="0" eaLnBrk="1" latinLnBrk="0" hangingPunct="1">
              <a:lnSpc>
                <a:spcPct val="100000"/>
              </a:lnSpc>
              <a:spcBef>
                <a:spcPts val="61"/>
              </a:spcBef>
              <a:buFontTx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277109" rtl="0" eaLnBrk="1" latinLnBrk="0" hangingPunct="1">
              <a:lnSpc>
                <a:spcPct val="100000"/>
              </a:lnSpc>
              <a:spcBef>
                <a:spcPts val="61"/>
              </a:spcBef>
              <a:buFontTx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nkoff Sans" panose="02000506050000020004" pitchFamily="2" charset="77"/>
              </a:rPr>
              <a:t>Алексей Коняев </a:t>
            </a:r>
          </a:p>
          <a:p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nkoff Sans" panose="02000506050000020004" pitchFamily="2" charset="77"/>
              </a:rPr>
              <a:t>      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nkoff Sans" panose="02000506050000020004" pitchFamily="2" charset="77"/>
              </a:rPr>
              <a:t>@</a:t>
            </a:r>
            <a:r>
              <a:rPr lang="en-GB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nkoff Sans" panose="02000506050000020004" pitchFamily="2" charset="77"/>
              </a:rPr>
              <a:t>alexeykonyaev</a:t>
            </a:r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Tinkoff Sans" panose="02000506050000020004" pitchFamily="2" charset="77"/>
            </a:endParaRPr>
          </a:p>
          <a:p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nkoff Sans" panose="02000506050000020004" pitchFamily="2" charset="77"/>
              </a:rPr>
              <a:t>Разработчик в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nkoff Sans" panose="02000506050000020004" pitchFamily="2" charset="77"/>
              </a:rPr>
              <a:t>@</a:t>
            </a:r>
            <a:r>
              <a:rPr lang="en-GB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nkoff Sans" panose="02000506050000020004" pitchFamily="2" charset="77"/>
              </a:rPr>
              <a:t>tinkoff_bank</a:t>
            </a:r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Tinkoff Sans" panose="02000506050000020004" pitchFamily="2" charset="77"/>
            </a:endParaRPr>
          </a:p>
        </p:txBody>
      </p:sp>
      <p:pic>
        <p:nvPicPr>
          <p:cNvPr id="1026" name="Picture 2" descr="Твиттер, логотип бесплатно значок из Flat Icons - free">
            <a:extLst>
              <a:ext uri="{FF2B5EF4-FFF2-40B4-BE49-F238E27FC236}">
                <a16:creationId xmlns:a16="http://schemas.microsoft.com/office/drawing/2014/main" id="{EEA9D80C-D35F-604A-9841-A705AF4E6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823" y="5052203"/>
            <a:ext cx="432963" cy="432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(схемы)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63687" y="373308"/>
            <a:ext cx="7367745" cy="516774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Gateway – Condition type = Expression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из переменных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4FFA90-DB7F-364E-BF39-5C06D6A85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059" y="1422400"/>
            <a:ext cx="5207000" cy="2006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C8D969D-AF4E-D943-AC77-DAC9A02C6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659" y="3961318"/>
            <a:ext cx="37338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5154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(схемы)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63687" y="373308"/>
            <a:ext cx="6710713" cy="3035412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Для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Task-</a:t>
            </a:r>
            <a:r>
              <a:rPr lang="ru-RU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ок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, перед выполнением которых важно </a:t>
            </a:r>
            <a:r>
              <a:rPr lang="ru-RU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закомитить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состояние процесса</a:t>
            </a:r>
            <a:b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</a:br>
            <a:r>
              <a:rPr lang="ru-RU" sz="8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</a:t>
            </a:r>
            <a:b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</a:br>
            <a:r>
              <a:rPr lang="en-GB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Asynchronous Continuations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:</a:t>
            </a:r>
            <a:endParaRPr lang="en-GB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GB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Asynchronous Before =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true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Exclusive = true</a:t>
            </a: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A62CA4-D3B7-4247-909E-399C08CB6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6071" y="5049592"/>
            <a:ext cx="2832100" cy="143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72A48-211E-7C44-B8C2-2B07BCFAD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3687" y="3574142"/>
            <a:ext cx="45339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22204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(код)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53059" y="373308"/>
            <a:ext cx="7378373" cy="5618170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Делегат – компонент, реализующий </a:t>
            </a:r>
            <a:r>
              <a:rPr lang="en-GB" sz="2400" dirty="0" err="1"/>
              <a:t>JavaDelegate</a:t>
            </a:r>
            <a:endParaRPr lang="ru-RU" sz="2400" dirty="0"/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Переменные контекста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Примитивные типы (по возможности)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Serializable</a:t>
            </a:r>
            <a:r>
              <a:rPr lang="ru-RU" sz="2400" dirty="0"/>
              <a:t> + фиксированный </a:t>
            </a:r>
            <a:r>
              <a:rPr lang="en-GB" sz="2400" dirty="0" err="1"/>
              <a:t>serialVersionUID</a:t>
            </a:r>
            <a:endParaRPr lang="ru-RU" sz="2400" dirty="0"/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dirty="0"/>
              <a:t>Исключения в делегатах</a:t>
            </a:r>
            <a:endParaRPr lang="en-US" sz="2400" dirty="0"/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dirty="0"/>
              <a:t>Ошибка бизнес-логики – </a:t>
            </a:r>
            <a:r>
              <a:rPr lang="en-GB" sz="2400" dirty="0" err="1"/>
              <a:t>BpmnError</a:t>
            </a:r>
            <a:endParaRPr lang="en-GB" sz="2400" dirty="0"/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dirty="0"/>
              <a:t>Ошибка приложения - </a:t>
            </a:r>
            <a:r>
              <a:rPr lang="en-GB" sz="2400" dirty="0" err="1"/>
              <a:t>RuntimeException</a:t>
            </a:r>
            <a:endParaRPr lang="ru-RU" sz="2400" dirty="0"/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753469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(тестирование)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53059" y="373308"/>
            <a:ext cx="7378373" cy="516325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Валидация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схем – </a:t>
            </a:r>
            <a:r>
              <a:rPr lang="en-GB" sz="2400" dirty="0" err="1"/>
              <a:t>bpmn</a:t>
            </a:r>
            <a:r>
              <a:rPr lang="en-GB" sz="2400" dirty="0"/>
              <a:t>-io/</a:t>
            </a:r>
            <a:r>
              <a:rPr lang="en-GB" sz="2400" dirty="0" err="1"/>
              <a:t>bpmnlint</a:t>
            </a:r>
            <a:endParaRPr lang="en-GB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13A863-9A94-2740-A8D3-353B99D2C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059" y="4424423"/>
            <a:ext cx="7756099" cy="15803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34606E-2236-274D-8A3F-592B41D020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1695" y="1626781"/>
            <a:ext cx="4581099" cy="206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1230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(тестирование)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53059" y="373308"/>
            <a:ext cx="7378373" cy="3917705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Юнит-тесты делегатов с </a:t>
            </a:r>
            <a:r>
              <a:rPr lang="en-GB" sz="2400" dirty="0" err="1"/>
              <a:t>DelegateExecutionFake</a:t>
            </a:r>
            <a:endParaRPr lang="ru-RU" sz="2400" dirty="0"/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Процессные тесты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Подключение схем через </a:t>
            </a:r>
            <a:r>
              <a:rPr lang="en-GB" sz="2400" dirty="0"/>
              <a:t>@Deployment</a:t>
            </a:r>
            <a:endParaRPr lang="ru-RU" sz="2400" dirty="0"/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Проход по всем шагам и веткам процесса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Проверка наличия и значений переменных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Запуск вложенных процессов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Корреляция событий</a:t>
            </a:r>
          </a:p>
        </p:txBody>
      </p:sp>
    </p:spTree>
    <p:extLst>
      <p:ext uri="{BB962C8B-B14F-4D97-AF65-F5344CB8AC3E}">
        <p14:creationId xmlns:p14="http://schemas.microsoft.com/office/powerpoint/2010/main" val="150228099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(тестирование)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53059" y="373308"/>
            <a:ext cx="7378373" cy="1083147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Процессные тесты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Отчет о покрытии тестами</a:t>
            </a:r>
            <a:endParaRPr lang="ru-RU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A85461-E645-124F-A587-5CBBFB287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059" y="2237045"/>
            <a:ext cx="7575084" cy="396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6496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Отладка и развертывание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51178" y="373308"/>
            <a:ext cx="6806270" cy="3917705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Запуск в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Docker/IDE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для отладки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Развертывание в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k8s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для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QA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/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Production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Если нужно – несколько реплик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Метрики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Мониторинг процессов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Встроенный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Camunda Cockpit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EX-CAM-AD</a:t>
            </a: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7274270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object 17"/>
          <p:cNvSpPr/>
          <p:nvPr/>
        </p:nvSpPr>
        <p:spPr>
          <a:xfrm>
            <a:off x="2391099" y="691254"/>
            <a:ext cx="9807636" cy="616647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sp>
        <p:nvSpPr>
          <p:cNvPr id="2266" name="Заголовок 21"/>
          <p:cNvSpPr txBox="1">
            <a:spLocks noGrp="1"/>
          </p:cNvSpPr>
          <p:nvPr>
            <p:ph type="title"/>
          </p:nvPr>
        </p:nvSpPr>
        <p:spPr>
          <a:xfrm>
            <a:off x="750455" y="2690686"/>
            <a:ext cx="10171546" cy="10686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0"/>
            </a:lvl1pPr>
          </a:lstStyle>
          <a:p>
            <a:r>
              <a:rPr lang="ru-RU" sz="6000" dirty="0" err="1">
                <a:latin typeface="Tinkoff Sans" panose="02000506050000020004" pitchFamily="2" charset="77"/>
              </a:rPr>
              <a:t>Демо</a:t>
            </a:r>
            <a:endParaRPr sz="6000" dirty="0">
              <a:latin typeface="Tinkoff Sans" panose="02000506050000020004" pitchFamily="2" charset="77"/>
            </a:endParaRPr>
          </a:p>
        </p:txBody>
      </p:sp>
      <p:sp>
        <p:nvSpPr>
          <p:cNvPr id="2267" name="Текст 2"/>
          <p:cNvSpPr/>
          <p:nvPr/>
        </p:nvSpPr>
        <p:spPr>
          <a:xfrm>
            <a:off x="10875922" y="6316999"/>
            <a:ext cx="903810" cy="2328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 anchor="ctr"/>
          <a:lstStyle>
            <a:lvl1pPr algn="ctr">
              <a:lnSpc>
                <a:spcPts val="2600"/>
              </a:lnSpc>
              <a:defRPr sz="2600">
                <a:solidFill>
                  <a:srgbClr val="A7A7A7"/>
                </a:solidFill>
              </a:defRPr>
            </a:lvl1pPr>
          </a:lstStyle>
          <a:p>
            <a:r>
              <a:rPr sz="1576"/>
              <a:t>tinkoff.ru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6B77E53-AFDD-FA46-93C1-56660C3FD1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23" y="6187754"/>
            <a:ext cx="1829000" cy="480000"/>
          </a:xfrm>
          <a:prstGeom prst="rect">
            <a:avLst/>
          </a:prstGeom>
        </p:spPr>
      </p:pic>
      <p:sp>
        <p:nvSpPr>
          <p:cNvPr id="7" name="Заголовок 21">
            <a:extLst>
              <a:ext uri="{FF2B5EF4-FFF2-40B4-BE49-F238E27FC236}">
                <a16:creationId xmlns:a16="http://schemas.microsoft.com/office/drawing/2014/main" id="{7AB0F533-91A4-0045-B472-8B5955692589}"/>
              </a:ext>
            </a:extLst>
          </p:cNvPr>
          <p:cNvSpPr txBox="1">
            <a:spLocks/>
          </p:cNvSpPr>
          <p:nvPr/>
        </p:nvSpPr>
        <p:spPr>
          <a:xfrm>
            <a:off x="750455" y="3525666"/>
            <a:ext cx="10171546" cy="10686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indent="7707" algn="ctr" defTabSz="914400" rtl="0" eaLnBrk="1" latinLnBrk="0" hangingPunct="1">
              <a:lnSpc>
                <a:spcPct val="100000"/>
              </a:lnSpc>
              <a:spcBef>
                <a:spcPts val="61"/>
              </a:spcBef>
              <a:buNone/>
              <a:defRPr sz="11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2800" dirty="0">
              <a:latin typeface="Tinkoff Sans" panose="02000506050000020004" pitchFamily="2" charset="77"/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Текст 22"/>
          <p:cNvSpPr txBox="1">
            <a:spLocks noGrp="1"/>
          </p:cNvSpPr>
          <p:nvPr>
            <p:ph type="body" sz="quarter" idx="1"/>
          </p:nvPr>
        </p:nvSpPr>
        <p:spPr>
          <a:xfrm>
            <a:off x="3178464" y="2561196"/>
            <a:ext cx="8144044" cy="151343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ru-RU" sz="4800" dirty="0">
                <a:latin typeface="Tinkoff Sans" panose="02000506050000020004" pitchFamily="2" charset="77"/>
              </a:rPr>
              <a:t>Подводные камни</a:t>
            </a:r>
          </a:p>
          <a:p>
            <a:r>
              <a:rPr lang="ru-RU" sz="4800" dirty="0">
                <a:latin typeface="Tinkoff Sans" panose="02000506050000020004" pitchFamily="2" charset="77"/>
              </a:rPr>
              <a:t>и особенности</a:t>
            </a:r>
          </a:p>
        </p:txBody>
      </p:sp>
      <p:sp>
        <p:nvSpPr>
          <p:cNvPr id="1552" name="Текст 2"/>
          <p:cNvSpPr/>
          <p:nvPr/>
        </p:nvSpPr>
        <p:spPr>
          <a:xfrm>
            <a:off x="10875922" y="6316999"/>
            <a:ext cx="903810" cy="2328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 anchor="ctr"/>
          <a:lstStyle>
            <a:lvl1pPr algn="ctr">
              <a:lnSpc>
                <a:spcPts val="2600"/>
              </a:lnSpc>
              <a:defRPr sz="2600">
                <a:solidFill>
                  <a:srgbClr val="A7A7A7"/>
                </a:solidFill>
              </a:defRPr>
            </a:lvl1pPr>
          </a:lstStyle>
          <a:p>
            <a:r>
              <a:rPr sz="1576"/>
              <a:t>tinkoff.ru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AB53BA-3C65-6048-B026-CF3EB60B30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23" y="6187754"/>
            <a:ext cx="1829000" cy="48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205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Длина и вложенность процессов</a:t>
            </a:r>
          </a:p>
        </p:txBody>
      </p:sp>
      <p:grpSp>
        <p:nvGrpSpPr>
          <p:cNvPr id="12" name="object 6">
            <a:extLst>
              <a:ext uri="{FF2B5EF4-FFF2-40B4-BE49-F238E27FC236}">
                <a16:creationId xmlns:a16="http://schemas.microsoft.com/office/drawing/2014/main" id="{18CE693E-02AA-5344-969E-082048E8E119}"/>
              </a:ext>
            </a:extLst>
          </p:cNvPr>
          <p:cNvGrpSpPr/>
          <p:nvPr/>
        </p:nvGrpSpPr>
        <p:grpSpPr>
          <a:xfrm>
            <a:off x="4356878" y="3258909"/>
            <a:ext cx="445135" cy="434353"/>
            <a:chOff x="8577124" y="6669535"/>
            <a:chExt cx="734060" cy="716280"/>
          </a:xfrm>
        </p:grpSpPr>
        <p:sp>
          <p:nvSpPr>
            <p:cNvPr id="13" name="object 7">
              <a:extLst>
                <a:ext uri="{FF2B5EF4-FFF2-40B4-BE49-F238E27FC236}">
                  <a16:creationId xmlns:a16="http://schemas.microsoft.com/office/drawing/2014/main" id="{93A97177-9CE7-C042-A4AE-5D393076518C}"/>
                </a:ext>
              </a:extLst>
            </p:cNvPr>
            <p:cNvSpPr/>
            <p:nvPr/>
          </p:nvSpPr>
          <p:spPr>
            <a:xfrm>
              <a:off x="8581944" y="6769181"/>
              <a:ext cx="544195" cy="544195"/>
            </a:xfrm>
            <a:custGeom>
              <a:avLst/>
              <a:gdLst/>
              <a:ahLst/>
              <a:cxnLst/>
              <a:rect l="l" t="t" r="r" b="b"/>
              <a:pathLst>
                <a:path w="544195" h="544195">
                  <a:moveTo>
                    <a:pt x="273899" y="0"/>
                  </a:moveTo>
                  <a:lnTo>
                    <a:pt x="226487" y="3871"/>
                  </a:lnTo>
                  <a:lnTo>
                    <a:pt x="179298" y="16455"/>
                  </a:lnTo>
                  <a:lnTo>
                    <a:pt x="134697" y="36838"/>
                  </a:lnTo>
                  <a:lnTo>
                    <a:pt x="95680" y="64146"/>
                  </a:lnTo>
                  <a:lnTo>
                    <a:pt x="62695" y="97374"/>
                  </a:lnTo>
                  <a:lnTo>
                    <a:pt x="36187" y="135516"/>
                  </a:lnTo>
                  <a:lnTo>
                    <a:pt x="16604" y="177567"/>
                  </a:lnTo>
                  <a:lnTo>
                    <a:pt x="4393" y="222522"/>
                  </a:lnTo>
                  <a:lnTo>
                    <a:pt x="0" y="269376"/>
                  </a:lnTo>
                  <a:lnTo>
                    <a:pt x="3871" y="317123"/>
                  </a:lnTo>
                  <a:lnTo>
                    <a:pt x="16455" y="364759"/>
                  </a:lnTo>
                  <a:lnTo>
                    <a:pt x="37285" y="409360"/>
                  </a:lnTo>
                  <a:lnTo>
                    <a:pt x="64928" y="448377"/>
                  </a:lnTo>
                  <a:lnTo>
                    <a:pt x="98379" y="481362"/>
                  </a:lnTo>
                  <a:lnTo>
                    <a:pt x="136633" y="507870"/>
                  </a:lnTo>
                  <a:lnTo>
                    <a:pt x="178684" y="527453"/>
                  </a:lnTo>
                  <a:lnTo>
                    <a:pt x="223527" y="539664"/>
                  </a:lnTo>
                  <a:lnTo>
                    <a:pt x="270158" y="544057"/>
                  </a:lnTo>
                  <a:lnTo>
                    <a:pt x="317570" y="540185"/>
                  </a:lnTo>
                  <a:lnTo>
                    <a:pt x="364759" y="527602"/>
                  </a:lnTo>
                  <a:lnTo>
                    <a:pt x="409360" y="506772"/>
                  </a:lnTo>
                  <a:lnTo>
                    <a:pt x="448377" y="479129"/>
                  </a:lnTo>
                  <a:lnTo>
                    <a:pt x="481362" y="445678"/>
                  </a:lnTo>
                  <a:lnTo>
                    <a:pt x="507870" y="407424"/>
                  </a:lnTo>
                  <a:lnTo>
                    <a:pt x="527453" y="365373"/>
                  </a:lnTo>
                  <a:lnTo>
                    <a:pt x="539664" y="320530"/>
                  </a:lnTo>
                  <a:lnTo>
                    <a:pt x="544057" y="273899"/>
                  </a:lnTo>
                  <a:lnTo>
                    <a:pt x="540185" y="226487"/>
                  </a:lnTo>
                  <a:lnTo>
                    <a:pt x="527602" y="179298"/>
                  </a:lnTo>
                  <a:lnTo>
                    <a:pt x="506772" y="134697"/>
                  </a:lnTo>
                  <a:lnTo>
                    <a:pt x="479129" y="95680"/>
                  </a:lnTo>
                  <a:lnTo>
                    <a:pt x="445678" y="62695"/>
                  </a:lnTo>
                  <a:lnTo>
                    <a:pt x="407424" y="36187"/>
                  </a:lnTo>
                  <a:lnTo>
                    <a:pt x="365373" y="16604"/>
                  </a:lnTo>
                  <a:lnTo>
                    <a:pt x="320530" y="4393"/>
                  </a:lnTo>
                  <a:lnTo>
                    <a:pt x="273899" y="0"/>
                  </a:lnTo>
                  <a:close/>
                </a:path>
              </a:pathLst>
            </a:custGeom>
            <a:solidFill>
              <a:srgbClr val="B3DDFF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4" name="object 8">
              <a:extLst>
                <a:ext uri="{FF2B5EF4-FFF2-40B4-BE49-F238E27FC236}">
                  <a16:creationId xmlns:a16="http://schemas.microsoft.com/office/drawing/2014/main" id="{02008E11-B2DC-FD44-820C-E8E0F44F59FC}"/>
                </a:ext>
              </a:extLst>
            </p:cNvPr>
            <p:cNvSpPr/>
            <p:nvPr/>
          </p:nvSpPr>
          <p:spPr>
            <a:xfrm>
              <a:off x="8592202" y="6684613"/>
              <a:ext cx="573405" cy="570230"/>
            </a:xfrm>
            <a:custGeom>
              <a:avLst/>
              <a:gdLst/>
              <a:ahLst/>
              <a:cxnLst/>
              <a:rect l="l" t="t" r="r" b="b"/>
              <a:pathLst>
                <a:path w="573404" h="570229">
                  <a:moveTo>
                    <a:pt x="401245" y="19601"/>
                  </a:moveTo>
                  <a:lnTo>
                    <a:pt x="383788" y="12510"/>
                  </a:lnTo>
                  <a:lnTo>
                    <a:pt x="365623" y="6973"/>
                  </a:lnTo>
                  <a:lnTo>
                    <a:pt x="347176" y="2850"/>
                  </a:lnTo>
                  <a:lnTo>
                    <a:pt x="328870" y="0"/>
                  </a:lnTo>
                </a:path>
                <a:path w="573404" h="570229">
                  <a:moveTo>
                    <a:pt x="458542" y="52773"/>
                  </a:moveTo>
                  <a:lnTo>
                    <a:pt x="492467" y="82552"/>
                  </a:lnTo>
                  <a:lnTo>
                    <a:pt x="521870" y="119116"/>
                  </a:lnTo>
                  <a:lnTo>
                    <a:pt x="545370" y="159331"/>
                  </a:lnTo>
                  <a:lnTo>
                    <a:pt x="561688" y="201636"/>
                  </a:lnTo>
                  <a:lnTo>
                    <a:pt x="570967" y="245225"/>
                  </a:lnTo>
                  <a:lnTo>
                    <a:pt x="573352" y="289293"/>
                  </a:lnTo>
                  <a:lnTo>
                    <a:pt x="568989" y="333036"/>
                  </a:lnTo>
                  <a:lnTo>
                    <a:pt x="558021" y="375649"/>
                  </a:lnTo>
                  <a:lnTo>
                    <a:pt x="540594" y="416325"/>
                  </a:lnTo>
                  <a:lnTo>
                    <a:pt x="516852" y="454260"/>
                  </a:lnTo>
                  <a:lnTo>
                    <a:pt x="486940" y="488648"/>
                  </a:lnTo>
                  <a:lnTo>
                    <a:pt x="451003" y="518685"/>
                  </a:lnTo>
                  <a:lnTo>
                    <a:pt x="410788" y="542186"/>
                  </a:lnTo>
                  <a:lnTo>
                    <a:pt x="368483" y="558503"/>
                  </a:lnTo>
                  <a:lnTo>
                    <a:pt x="324894" y="567783"/>
                  </a:lnTo>
                  <a:lnTo>
                    <a:pt x="280826" y="570168"/>
                  </a:lnTo>
                  <a:lnTo>
                    <a:pt x="237083" y="565804"/>
                  </a:lnTo>
                  <a:lnTo>
                    <a:pt x="194470" y="554836"/>
                  </a:lnTo>
                  <a:lnTo>
                    <a:pt x="153794" y="537409"/>
                  </a:lnTo>
                  <a:lnTo>
                    <a:pt x="115859" y="513667"/>
                  </a:lnTo>
                  <a:lnTo>
                    <a:pt x="81471" y="483755"/>
                  </a:lnTo>
                  <a:lnTo>
                    <a:pt x="51434" y="447818"/>
                  </a:lnTo>
                  <a:lnTo>
                    <a:pt x="27900" y="407445"/>
                  </a:lnTo>
                  <a:lnTo>
                    <a:pt x="11531" y="364756"/>
                  </a:lnTo>
                  <a:lnTo>
                    <a:pt x="2255" y="320692"/>
                  </a:lnTo>
                  <a:lnTo>
                    <a:pt x="0" y="276194"/>
                  </a:lnTo>
                  <a:lnTo>
                    <a:pt x="4692" y="232202"/>
                  </a:lnTo>
                </a:path>
              </a:pathLst>
            </a:custGeom>
            <a:ln w="301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pic>
          <p:nvPicPr>
            <p:cNvPr id="15" name="object 9">
              <a:extLst>
                <a:ext uri="{FF2B5EF4-FFF2-40B4-BE49-F238E27FC236}">
                  <a16:creationId xmlns:a16="http://schemas.microsoft.com/office/drawing/2014/main" id="{0AB2C3C7-6534-A04F-9CB7-39DC55FA8FFA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598402" y="6674058"/>
              <a:ext cx="230694" cy="203554"/>
            </a:xfrm>
            <a:prstGeom prst="rect">
              <a:avLst/>
            </a:prstGeom>
          </p:spPr>
        </p:pic>
        <p:sp>
          <p:nvSpPr>
            <p:cNvPr id="16" name="object 10">
              <a:extLst>
                <a:ext uri="{FF2B5EF4-FFF2-40B4-BE49-F238E27FC236}">
                  <a16:creationId xmlns:a16="http://schemas.microsoft.com/office/drawing/2014/main" id="{740F3B67-C9DB-7C4C-B5B2-8A3CEE5D8E2C}"/>
                </a:ext>
              </a:extLst>
            </p:cNvPr>
            <p:cNvSpPr/>
            <p:nvPr/>
          </p:nvSpPr>
          <p:spPr>
            <a:xfrm>
              <a:off x="9142722" y="6844439"/>
              <a:ext cx="153035" cy="311150"/>
            </a:xfrm>
            <a:custGeom>
              <a:avLst/>
              <a:gdLst/>
              <a:ahLst/>
              <a:cxnLst/>
              <a:rect l="l" t="t" r="r" b="b"/>
              <a:pathLst>
                <a:path w="153034" h="311150">
                  <a:moveTo>
                    <a:pt x="146257" y="310608"/>
                  </a:moveTo>
                  <a:lnTo>
                    <a:pt x="152838" y="265703"/>
                  </a:lnTo>
                  <a:lnTo>
                    <a:pt x="152007" y="220746"/>
                  </a:lnTo>
                  <a:lnTo>
                    <a:pt x="143923" y="176606"/>
                  </a:lnTo>
                  <a:lnTo>
                    <a:pt x="128743" y="134155"/>
                  </a:lnTo>
                  <a:lnTo>
                    <a:pt x="106627" y="94262"/>
                  </a:lnTo>
                  <a:lnTo>
                    <a:pt x="77733" y="57797"/>
                  </a:lnTo>
                  <a:lnTo>
                    <a:pt x="42218" y="25632"/>
                  </a:lnTo>
                  <a:lnTo>
                    <a:pt x="11049" y="5701"/>
                  </a:lnTo>
                  <a:lnTo>
                    <a:pt x="0" y="0"/>
                  </a:lnTo>
                </a:path>
              </a:pathLst>
            </a:custGeom>
            <a:ln w="301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pic>
          <p:nvPicPr>
            <p:cNvPr id="17" name="object 11">
              <a:extLst>
                <a:ext uri="{FF2B5EF4-FFF2-40B4-BE49-F238E27FC236}">
                  <a16:creationId xmlns:a16="http://schemas.microsoft.com/office/drawing/2014/main" id="{9306BF1A-7F64-0D49-8D0F-FF4D7BCE6D8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72878" y="7195759"/>
              <a:ext cx="113085" cy="132687"/>
            </a:xfrm>
            <a:prstGeom prst="rect">
              <a:avLst/>
            </a:prstGeom>
          </p:spPr>
        </p:pic>
        <p:sp>
          <p:nvSpPr>
            <p:cNvPr id="18" name="object 12">
              <a:extLst>
                <a:ext uri="{FF2B5EF4-FFF2-40B4-BE49-F238E27FC236}">
                  <a16:creationId xmlns:a16="http://schemas.microsoft.com/office/drawing/2014/main" id="{674BE834-72D3-A04F-9B8F-312E86102E32}"/>
                </a:ext>
              </a:extLst>
            </p:cNvPr>
            <p:cNvSpPr/>
            <p:nvPr/>
          </p:nvSpPr>
          <p:spPr>
            <a:xfrm>
              <a:off x="8853223" y="7314875"/>
              <a:ext cx="217170" cy="55880"/>
            </a:xfrm>
            <a:custGeom>
              <a:avLst/>
              <a:gdLst/>
              <a:ahLst/>
              <a:cxnLst/>
              <a:rect l="l" t="t" r="r" b="b"/>
              <a:pathLst>
                <a:path w="217170" h="55879">
                  <a:moveTo>
                    <a:pt x="0" y="0"/>
                  </a:moveTo>
                  <a:lnTo>
                    <a:pt x="40385" y="25162"/>
                  </a:lnTo>
                  <a:lnTo>
                    <a:pt x="83158" y="42797"/>
                  </a:lnTo>
                  <a:lnTo>
                    <a:pt x="127451" y="52978"/>
                  </a:lnTo>
                  <a:lnTo>
                    <a:pt x="172396" y="55776"/>
                  </a:lnTo>
                  <a:lnTo>
                    <a:pt x="217124" y="51265"/>
                  </a:lnTo>
                </a:path>
              </a:pathLst>
            </a:custGeom>
            <a:ln w="301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19" name="object 13">
              <a:extLst>
                <a:ext uri="{FF2B5EF4-FFF2-40B4-BE49-F238E27FC236}">
                  <a16:creationId xmlns:a16="http://schemas.microsoft.com/office/drawing/2014/main" id="{9114400E-537A-314D-B09B-5C59596614A9}"/>
                </a:ext>
              </a:extLst>
            </p:cNvPr>
            <p:cNvSpPr/>
            <p:nvPr/>
          </p:nvSpPr>
          <p:spPr>
            <a:xfrm>
              <a:off x="8778123" y="6981913"/>
              <a:ext cx="173990" cy="27940"/>
            </a:xfrm>
            <a:custGeom>
              <a:avLst/>
              <a:gdLst/>
              <a:ahLst/>
              <a:cxnLst/>
              <a:rect l="l" t="t" r="r" b="b"/>
              <a:pathLst>
                <a:path w="173990" h="27940">
                  <a:moveTo>
                    <a:pt x="173843" y="0"/>
                  </a:moveTo>
                  <a:lnTo>
                    <a:pt x="0" y="27534"/>
                  </a:lnTo>
                </a:path>
              </a:pathLst>
            </a:custGeom>
            <a:ln w="301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0" name="object 14">
              <a:extLst>
                <a:ext uri="{FF2B5EF4-FFF2-40B4-BE49-F238E27FC236}">
                  <a16:creationId xmlns:a16="http://schemas.microsoft.com/office/drawing/2014/main" id="{B3984E71-224A-AD4D-8651-5C08E5797B8A}"/>
                </a:ext>
              </a:extLst>
            </p:cNvPr>
            <p:cNvSpPr/>
            <p:nvPr/>
          </p:nvSpPr>
          <p:spPr>
            <a:xfrm>
              <a:off x="8851836" y="6912283"/>
              <a:ext cx="27940" cy="173990"/>
            </a:xfrm>
            <a:custGeom>
              <a:avLst/>
              <a:gdLst/>
              <a:ahLst/>
              <a:cxnLst/>
              <a:rect l="l" t="t" r="r" b="b"/>
              <a:pathLst>
                <a:path w="27940" h="173990">
                  <a:moveTo>
                    <a:pt x="27534" y="173843"/>
                  </a:moveTo>
                  <a:lnTo>
                    <a:pt x="0" y="0"/>
                  </a:lnTo>
                </a:path>
              </a:pathLst>
            </a:custGeom>
            <a:ln w="301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</p:grpSp>
      <p:grpSp>
        <p:nvGrpSpPr>
          <p:cNvPr id="21" name="object 15">
            <a:extLst>
              <a:ext uri="{FF2B5EF4-FFF2-40B4-BE49-F238E27FC236}">
                <a16:creationId xmlns:a16="http://schemas.microsoft.com/office/drawing/2014/main" id="{3A323705-1ED2-BC47-840A-CD6DB19FC59B}"/>
              </a:ext>
            </a:extLst>
          </p:cNvPr>
          <p:cNvGrpSpPr/>
          <p:nvPr/>
        </p:nvGrpSpPr>
        <p:grpSpPr>
          <a:xfrm>
            <a:off x="4328199" y="500217"/>
            <a:ext cx="445135" cy="434353"/>
            <a:chOff x="8602254" y="2460239"/>
            <a:chExt cx="734060" cy="716280"/>
          </a:xfrm>
        </p:grpSpPr>
        <p:sp>
          <p:nvSpPr>
            <p:cNvPr id="22" name="object 16">
              <a:extLst>
                <a:ext uri="{FF2B5EF4-FFF2-40B4-BE49-F238E27FC236}">
                  <a16:creationId xmlns:a16="http://schemas.microsoft.com/office/drawing/2014/main" id="{BF19D141-2E7D-CE42-BCD0-8C61645A41F2}"/>
                </a:ext>
              </a:extLst>
            </p:cNvPr>
            <p:cNvSpPr/>
            <p:nvPr/>
          </p:nvSpPr>
          <p:spPr>
            <a:xfrm>
              <a:off x="8607074" y="2559884"/>
              <a:ext cx="544195" cy="544195"/>
            </a:xfrm>
            <a:custGeom>
              <a:avLst/>
              <a:gdLst/>
              <a:ahLst/>
              <a:cxnLst/>
              <a:rect l="l" t="t" r="r" b="b"/>
              <a:pathLst>
                <a:path w="544195" h="544194">
                  <a:moveTo>
                    <a:pt x="273899" y="0"/>
                  </a:moveTo>
                  <a:lnTo>
                    <a:pt x="226487" y="3871"/>
                  </a:lnTo>
                  <a:lnTo>
                    <a:pt x="179298" y="16455"/>
                  </a:lnTo>
                  <a:lnTo>
                    <a:pt x="134697" y="36838"/>
                  </a:lnTo>
                  <a:lnTo>
                    <a:pt x="95680" y="64146"/>
                  </a:lnTo>
                  <a:lnTo>
                    <a:pt x="62695" y="97374"/>
                  </a:lnTo>
                  <a:lnTo>
                    <a:pt x="36187" y="135516"/>
                  </a:lnTo>
                  <a:lnTo>
                    <a:pt x="16604" y="177567"/>
                  </a:lnTo>
                  <a:lnTo>
                    <a:pt x="4393" y="222522"/>
                  </a:lnTo>
                  <a:lnTo>
                    <a:pt x="0" y="269376"/>
                  </a:lnTo>
                  <a:lnTo>
                    <a:pt x="3871" y="317123"/>
                  </a:lnTo>
                  <a:lnTo>
                    <a:pt x="16455" y="364759"/>
                  </a:lnTo>
                  <a:lnTo>
                    <a:pt x="37285" y="409360"/>
                  </a:lnTo>
                  <a:lnTo>
                    <a:pt x="64928" y="448377"/>
                  </a:lnTo>
                  <a:lnTo>
                    <a:pt x="98379" y="481362"/>
                  </a:lnTo>
                  <a:lnTo>
                    <a:pt x="136633" y="507870"/>
                  </a:lnTo>
                  <a:lnTo>
                    <a:pt x="178684" y="527453"/>
                  </a:lnTo>
                  <a:lnTo>
                    <a:pt x="223527" y="539664"/>
                  </a:lnTo>
                  <a:lnTo>
                    <a:pt x="270158" y="544057"/>
                  </a:lnTo>
                  <a:lnTo>
                    <a:pt x="317570" y="540185"/>
                  </a:lnTo>
                  <a:lnTo>
                    <a:pt x="364759" y="527602"/>
                  </a:lnTo>
                  <a:lnTo>
                    <a:pt x="409360" y="506772"/>
                  </a:lnTo>
                  <a:lnTo>
                    <a:pt x="448377" y="479129"/>
                  </a:lnTo>
                  <a:lnTo>
                    <a:pt x="481362" y="445678"/>
                  </a:lnTo>
                  <a:lnTo>
                    <a:pt x="507870" y="407424"/>
                  </a:lnTo>
                  <a:lnTo>
                    <a:pt x="527453" y="365373"/>
                  </a:lnTo>
                  <a:lnTo>
                    <a:pt x="539664" y="320530"/>
                  </a:lnTo>
                  <a:lnTo>
                    <a:pt x="544057" y="273899"/>
                  </a:lnTo>
                  <a:lnTo>
                    <a:pt x="540185" y="226487"/>
                  </a:lnTo>
                  <a:lnTo>
                    <a:pt x="527602" y="179298"/>
                  </a:lnTo>
                  <a:lnTo>
                    <a:pt x="506772" y="134697"/>
                  </a:lnTo>
                  <a:lnTo>
                    <a:pt x="479129" y="95680"/>
                  </a:lnTo>
                  <a:lnTo>
                    <a:pt x="445678" y="62695"/>
                  </a:lnTo>
                  <a:lnTo>
                    <a:pt x="407424" y="36187"/>
                  </a:lnTo>
                  <a:lnTo>
                    <a:pt x="365373" y="16604"/>
                  </a:lnTo>
                  <a:lnTo>
                    <a:pt x="320530" y="4393"/>
                  </a:lnTo>
                  <a:lnTo>
                    <a:pt x="273899" y="0"/>
                  </a:lnTo>
                  <a:close/>
                </a:path>
              </a:pathLst>
            </a:custGeom>
            <a:solidFill>
              <a:srgbClr val="FFAD76"/>
            </a:solidFill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3" name="object 17">
              <a:extLst>
                <a:ext uri="{FF2B5EF4-FFF2-40B4-BE49-F238E27FC236}">
                  <a16:creationId xmlns:a16="http://schemas.microsoft.com/office/drawing/2014/main" id="{83EE3114-22D6-FB4D-9712-7B1E706D6789}"/>
                </a:ext>
              </a:extLst>
            </p:cNvPr>
            <p:cNvSpPr/>
            <p:nvPr/>
          </p:nvSpPr>
          <p:spPr>
            <a:xfrm>
              <a:off x="8617332" y="2475317"/>
              <a:ext cx="573405" cy="570230"/>
            </a:xfrm>
            <a:custGeom>
              <a:avLst/>
              <a:gdLst/>
              <a:ahLst/>
              <a:cxnLst/>
              <a:rect l="l" t="t" r="r" b="b"/>
              <a:pathLst>
                <a:path w="573404" h="570230">
                  <a:moveTo>
                    <a:pt x="401245" y="19601"/>
                  </a:moveTo>
                  <a:lnTo>
                    <a:pt x="383788" y="12510"/>
                  </a:lnTo>
                  <a:lnTo>
                    <a:pt x="365623" y="6973"/>
                  </a:lnTo>
                  <a:lnTo>
                    <a:pt x="347176" y="2850"/>
                  </a:lnTo>
                  <a:lnTo>
                    <a:pt x="328870" y="0"/>
                  </a:lnTo>
                </a:path>
                <a:path w="573404" h="570230">
                  <a:moveTo>
                    <a:pt x="458542" y="52773"/>
                  </a:moveTo>
                  <a:lnTo>
                    <a:pt x="492467" y="82552"/>
                  </a:lnTo>
                  <a:lnTo>
                    <a:pt x="521870" y="119116"/>
                  </a:lnTo>
                  <a:lnTo>
                    <a:pt x="545370" y="159331"/>
                  </a:lnTo>
                  <a:lnTo>
                    <a:pt x="561688" y="201636"/>
                  </a:lnTo>
                  <a:lnTo>
                    <a:pt x="570967" y="245225"/>
                  </a:lnTo>
                  <a:lnTo>
                    <a:pt x="573352" y="289293"/>
                  </a:lnTo>
                  <a:lnTo>
                    <a:pt x="568989" y="333036"/>
                  </a:lnTo>
                  <a:lnTo>
                    <a:pt x="558021" y="375649"/>
                  </a:lnTo>
                  <a:lnTo>
                    <a:pt x="540594" y="416325"/>
                  </a:lnTo>
                  <a:lnTo>
                    <a:pt x="516852" y="454260"/>
                  </a:lnTo>
                  <a:lnTo>
                    <a:pt x="486940" y="488648"/>
                  </a:lnTo>
                  <a:lnTo>
                    <a:pt x="451003" y="518685"/>
                  </a:lnTo>
                  <a:lnTo>
                    <a:pt x="410788" y="542186"/>
                  </a:lnTo>
                  <a:lnTo>
                    <a:pt x="368483" y="558503"/>
                  </a:lnTo>
                  <a:lnTo>
                    <a:pt x="324894" y="567783"/>
                  </a:lnTo>
                  <a:lnTo>
                    <a:pt x="280826" y="570168"/>
                  </a:lnTo>
                  <a:lnTo>
                    <a:pt x="237083" y="565804"/>
                  </a:lnTo>
                  <a:lnTo>
                    <a:pt x="194470" y="554836"/>
                  </a:lnTo>
                  <a:lnTo>
                    <a:pt x="153794" y="537409"/>
                  </a:lnTo>
                  <a:lnTo>
                    <a:pt x="115859" y="513667"/>
                  </a:lnTo>
                  <a:lnTo>
                    <a:pt x="81471" y="483755"/>
                  </a:lnTo>
                  <a:lnTo>
                    <a:pt x="51434" y="447818"/>
                  </a:lnTo>
                  <a:lnTo>
                    <a:pt x="27900" y="407445"/>
                  </a:lnTo>
                  <a:lnTo>
                    <a:pt x="11531" y="364756"/>
                  </a:lnTo>
                  <a:lnTo>
                    <a:pt x="2255" y="320692"/>
                  </a:lnTo>
                  <a:lnTo>
                    <a:pt x="0" y="276194"/>
                  </a:lnTo>
                  <a:lnTo>
                    <a:pt x="4692" y="232202"/>
                  </a:lnTo>
                </a:path>
              </a:pathLst>
            </a:custGeom>
            <a:ln w="301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pic>
          <p:nvPicPr>
            <p:cNvPr id="24" name="object 18">
              <a:extLst>
                <a:ext uri="{FF2B5EF4-FFF2-40B4-BE49-F238E27FC236}">
                  <a16:creationId xmlns:a16="http://schemas.microsoft.com/office/drawing/2014/main" id="{17E8DC4C-0127-2641-8E7F-81172E20E43C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623532" y="2464762"/>
              <a:ext cx="230694" cy="203554"/>
            </a:xfrm>
            <a:prstGeom prst="rect">
              <a:avLst/>
            </a:prstGeom>
          </p:spPr>
        </p:pic>
        <p:sp>
          <p:nvSpPr>
            <p:cNvPr id="25" name="object 19">
              <a:extLst>
                <a:ext uri="{FF2B5EF4-FFF2-40B4-BE49-F238E27FC236}">
                  <a16:creationId xmlns:a16="http://schemas.microsoft.com/office/drawing/2014/main" id="{17140832-A00E-9949-B57F-3D6E9FB0CC7F}"/>
                </a:ext>
              </a:extLst>
            </p:cNvPr>
            <p:cNvSpPr/>
            <p:nvPr/>
          </p:nvSpPr>
          <p:spPr>
            <a:xfrm>
              <a:off x="9167852" y="2635143"/>
              <a:ext cx="153035" cy="311150"/>
            </a:xfrm>
            <a:custGeom>
              <a:avLst/>
              <a:gdLst/>
              <a:ahLst/>
              <a:cxnLst/>
              <a:rect l="l" t="t" r="r" b="b"/>
              <a:pathLst>
                <a:path w="153034" h="311150">
                  <a:moveTo>
                    <a:pt x="146257" y="310608"/>
                  </a:moveTo>
                  <a:lnTo>
                    <a:pt x="152838" y="265703"/>
                  </a:lnTo>
                  <a:lnTo>
                    <a:pt x="152007" y="220746"/>
                  </a:lnTo>
                  <a:lnTo>
                    <a:pt x="143923" y="176606"/>
                  </a:lnTo>
                  <a:lnTo>
                    <a:pt x="128743" y="134155"/>
                  </a:lnTo>
                  <a:lnTo>
                    <a:pt x="106627" y="94262"/>
                  </a:lnTo>
                  <a:lnTo>
                    <a:pt x="77733" y="57797"/>
                  </a:lnTo>
                  <a:lnTo>
                    <a:pt x="42218" y="25632"/>
                  </a:lnTo>
                  <a:lnTo>
                    <a:pt x="11049" y="5701"/>
                  </a:lnTo>
                  <a:lnTo>
                    <a:pt x="0" y="0"/>
                  </a:lnTo>
                </a:path>
              </a:pathLst>
            </a:custGeom>
            <a:ln w="301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pic>
          <p:nvPicPr>
            <p:cNvPr id="26" name="object 20">
              <a:extLst>
                <a:ext uri="{FF2B5EF4-FFF2-40B4-BE49-F238E27FC236}">
                  <a16:creationId xmlns:a16="http://schemas.microsoft.com/office/drawing/2014/main" id="{7C63F9E7-DF3B-6442-800F-341AA38D44D1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198008" y="2986462"/>
              <a:ext cx="113085" cy="132687"/>
            </a:xfrm>
            <a:prstGeom prst="rect">
              <a:avLst/>
            </a:prstGeom>
          </p:spPr>
        </p:pic>
        <p:sp>
          <p:nvSpPr>
            <p:cNvPr id="27" name="object 21">
              <a:extLst>
                <a:ext uri="{FF2B5EF4-FFF2-40B4-BE49-F238E27FC236}">
                  <a16:creationId xmlns:a16="http://schemas.microsoft.com/office/drawing/2014/main" id="{B411B2BE-31CF-6444-8785-2B4F6581A3C1}"/>
                </a:ext>
              </a:extLst>
            </p:cNvPr>
            <p:cNvSpPr/>
            <p:nvPr/>
          </p:nvSpPr>
          <p:spPr>
            <a:xfrm>
              <a:off x="8878353" y="3105579"/>
              <a:ext cx="217170" cy="55880"/>
            </a:xfrm>
            <a:custGeom>
              <a:avLst/>
              <a:gdLst/>
              <a:ahLst/>
              <a:cxnLst/>
              <a:rect l="l" t="t" r="r" b="b"/>
              <a:pathLst>
                <a:path w="217170" h="55880">
                  <a:moveTo>
                    <a:pt x="0" y="0"/>
                  </a:moveTo>
                  <a:lnTo>
                    <a:pt x="40385" y="25162"/>
                  </a:lnTo>
                  <a:lnTo>
                    <a:pt x="83158" y="42797"/>
                  </a:lnTo>
                  <a:lnTo>
                    <a:pt x="127451" y="52978"/>
                  </a:lnTo>
                  <a:lnTo>
                    <a:pt x="172396" y="55776"/>
                  </a:lnTo>
                  <a:lnTo>
                    <a:pt x="217124" y="51265"/>
                  </a:lnTo>
                </a:path>
              </a:pathLst>
            </a:custGeom>
            <a:ln w="301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  <p:sp>
          <p:nvSpPr>
            <p:cNvPr id="28" name="object 22">
              <a:extLst>
                <a:ext uri="{FF2B5EF4-FFF2-40B4-BE49-F238E27FC236}">
                  <a16:creationId xmlns:a16="http://schemas.microsoft.com/office/drawing/2014/main" id="{D44BF9CE-496D-AD4A-92B3-6B2CAA2B54E6}"/>
                </a:ext>
              </a:extLst>
            </p:cNvPr>
            <p:cNvSpPr/>
            <p:nvPr/>
          </p:nvSpPr>
          <p:spPr>
            <a:xfrm>
              <a:off x="8803082" y="2776878"/>
              <a:ext cx="176530" cy="41275"/>
            </a:xfrm>
            <a:custGeom>
              <a:avLst/>
              <a:gdLst/>
              <a:ahLst/>
              <a:cxnLst/>
              <a:rect l="l" t="t" r="r" b="b"/>
              <a:pathLst>
                <a:path w="176529" h="41275">
                  <a:moveTo>
                    <a:pt x="176299" y="0"/>
                  </a:moveTo>
                  <a:lnTo>
                    <a:pt x="0" y="40701"/>
                  </a:lnTo>
                </a:path>
              </a:pathLst>
            </a:custGeom>
            <a:ln w="3015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092"/>
            </a:p>
          </p:txBody>
        </p:sp>
      </p:grp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92970"/>
            <a:ext cx="6451094" cy="2771237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Большие процессы не удобны в поддержке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Большая вложенность процессов увеличивает сложность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Трудно распараллелить разработку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sp>
        <p:nvSpPr>
          <p:cNvPr id="30" name="object 3">
            <a:extLst>
              <a:ext uri="{FF2B5EF4-FFF2-40B4-BE49-F238E27FC236}">
                <a16:creationId xmlns:a16="http://schemas.microsoft.com/office/drawing/2014/main" id="{45723945-3D98-5941-AF96-04A8F7D0D60A}"/>
              </a:ext>
            </a:extLst>
          </p:cNvPr>
          <p:cNvSpPr txBox="1"/>
          <p:nvPr/>
        </p:nvSpPr>
        <p:spPr>
          <a:xfrm>
            <a:off x="5229780" y="3164207"/>
            <a:ext cx="6451094" cy="2204415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Кусок логики выделять в отдельный сервис со своей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Camunda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БД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Размер процесса – не более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30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элементов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Вложенность – не глубже 3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5475958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68923" y="1139946"/>
            <a:ext cx="6116935" cy="3212384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Движок бизнес-процессов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BPMN 2.0 + DMN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JVM-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библиотека + БД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Интеграция со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Spring-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ом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Богатый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REST API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Open Source (Activiti fork 2013)</a:t>
            </a:r>
          </a:p>
          <a:p>
            <a:pPr marL="350602" indent="-342900"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28" y="6080333"/>
            <a:ext cx="12191144" cy="777445"/>
          </a:xfrm>
          <a:custGeom>
            <a:avLst/>
            <a:gdLst/>
            <a:ahLst/>
            <a:cxnLst/>
            <a:rect l="l" t="t" r="r" b="b"/>
            <a:pathLst>
              <a:path w="20104100" h="1282065">
                <a:moveTo>
                  <a:pt x="20104099" y="0"/>
                </a:moveTo>
                <a:lnTo>
                  <a:pt x="0" y="0"/>
                </a:lnTo>
                <a:lnTo>
                  <a:pt x="0" y="1281636"/>
                </a:lnTo>
                <a:lnTo>
                  <a:pt x="20104099" y="1281636"/>
                </a:lnTo>
                <a:lnTo>
                  <a:pt x="20104099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 sz="1092"/>
          </a:p>
        </p:txBody>
      </p:sp>
      <p:sp>
        <p:nvSpPr>
          <p:cNvPr id="8" name="object 8"/>
          <p:cNvSpPr txBox="1"/>
          <p:nvPr/>
        </p:nvSpPr>
        <p:spPr>
          <a:xfrm>
            <a:off x="10941899" y="6301215"/>
            <a:ext cx="758192" cy="247411"/>
          </a:xfrm>
          <a:prstGeom prst="rect">
            <a:avLst/>
          </a:prstGeom>
        </p:spPr>
        <p:txBody>
          <a:bodyPr vert="horz" wrap="square" lIns="0" tIns="9242" rIns="0" bIns="0" rtlCol="0">
            <a:spAutoFit/>
          </a:bodyPr>
          <a:lstStyle/>
          <a:p>
            <a:pPr marL="7702">
              <a:spcBef>
                <a:spcPts val="73"/>
              </a:spcBef>
            </a:pPr>
            <a:r>
              <a:rPr sz="1547" spc="3" dirty="0">
                <a:solidFill>
                  <a:srgbClr val="AFAFAF"/>
                </a:solidFill>
                <a:latin typeface="PF Highway Sans Pro"/>
                <a:cs typeface="PF Highway Sans Pro"/>
              </a:rPr>
              <a:t>tinkoff.ru</a:t>
            </a:r>
            <a:endParaRPr sz="1547">
              <a:latin typeface="PF Highway Sans Pro"/>
              <a:cs typeface="PF Highway Sans Pro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155517A-3A71-5249-9C59-86BFCCBF4B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23" y="6187754"/>
            <a:ext cx="1829000" cy="480000"/>
          </a:xfrm>
          <a:prstGeom prst="rect">
            <a:avLst/>
          </a:prstGeom>
        </p:spPr>
      </p:pic>
      <p:pic>
        <p:nvPicPr>
          <p:cNvPr id="2052" name="Picture 4" descr="Process Automation Insights Archives - Page 2 of 7 - Camunda">
            <a:extLst>
              <a:ext uri="{FF2B5EF4-FFF2-40B4-BE49-F238E27FC236}">
                <a16:creationId xmlns:a16="http://schemas.microsoft.com/office/drawing/2014/main" id="{78A5B503-AA4E-5746-AE9A-E7790558F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514" y="1074059"/>
            <a:ext cx="4449876" cy="444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205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Внимание к переменным</a:t>
            </a: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58713"/>
            <a:ext cx="6451094" cy="2784061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Неявно передаются из вышестоящей схемы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Создаются при завершении вложенной схемы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Создаются в результате выполнения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DMN</a:t>
            </a: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Создаются в делегатах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Создаются при корреляции событий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sp>
        <p:nvSpPr>
          <p:cNvPr id="30" name="object 3">
            <a:extLst>
              <a:ext uri="{FF2B5EF4-FFF2-40B4-BE49-F238E27FC236}">
                <a16:creationId xmlns:a16="http://schemas.microsoft.com/office/drawing/2014/main" id="{45723945-3D98-5941-AF96-04A8F7D0D60A}"/>
              </a:ext>
            </a:extLst>
          </p:cNvPr>
          <p:cNvSpPr txBox="1"/>
          <p:nvPr/>
        </p:nvSpPr>
        <p:spPr>
          <a:xfrm>
            <a:off x="5229780" y="3715227"/>
            <a:ext cx="6451094" cy="2771237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Документировать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Явно передавать по одной, а не через ”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all”</a:t>
            </a: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Используем типизированные обвязки для переменных контекста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Покрывать тестами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pic>
        <p:nvPicPr>
          <p:cNvPr id="31" name="Рисунок 550" descr="Рисунок 550">
            <a:extLst>
              <a:ext uri="{FF2B5EF4-FFF2-40B4-BE49-F238E27FC236}">
                <a16:creationId xmlns:a16="http://schemas.microsoft.com/office/drawing/2014/main" id="{68296DCC-7E91-5444-AAEB-BEE9A9507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7272" y="528462"/>
            <a:ext cx="534000" cy="559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Рисунок 605" descr="Рисунок 605">
            <a:extLst>
              <a:ext uri="{FF2B5EF4-FFF2-40B4-BE49-F238E27FC236}">
                <a16:creationId xmlns:a16="http://schemas.microsoft.com/office/drawing/2014/main" id="{20E84A47-E738-4F4B-A9AB-59B2BED3F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844" y="3690085"/>
            <a:ext cx="648428" cy="69928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3989416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255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Учитывать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старые экземпляры процессов</a:t>
            </a: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58713"/>
            <a:ext cx="6451094" cy="2758413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Экземпляры предыдущих версий процессов все еще живы после обновления приложения!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Старые схемы будут вызывать новые делегаты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Вложенный процесс старой версии может не вернуть новых переменных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sp>
        <p:nvSpPr>
          <p:cNvPr id="30" name="object 3">
            <a:extLst>
              <a:ext uri="{FF2B5EF4-FFF2-40B4-BE49-F238E27FC236}">
                <a16:creationId xmlns:a16="http://schemas.microsoft.com/office/drawing/2014/main" id="{45723945-3D98-5941-AF96-04A8F7D0D60A}"/>
              </a:ext>
            </a:extLst>
          </p:cNvPr>
          <p:cNvSpPr txBox="1"/>
          <p:nvPr/>
        </p:nvSpPr>
        <p:spPr>
          <a:xfrm>
            <a:off x="5229780" y="3715227"/>
            <a:ext cx="6451094" cy="2204415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Понимать </a:t>
            </a:r>
            <a:r>
              <a:rPr lang="ru-RU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тайминги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выполнения процессов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Новые переменные объявлять как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Nullable</a:t>
            </a: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На схеме проверять наличие переменной </a:t>
            </a:r>
            <a:r>
              <a:rPr lang="en-GB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execution.hasVariable</a:t>
            </a:r>
            <a:r>
              <a:rPr lang="en-GB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(“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имя переменной</a:t>
            </a:r>
            <a:r>
              <a:rPr lang="en-GB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”)</a:t>
            </a: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pic>
        <p:nvPicPr>
          <p:cNvPr id="31" name="Рисунок 550" descr="Рисунок 550">
            <a:extLst>
              <a:ext uri="{FF2B5EF4-FFF2-40B4-BE49-F238E27FC236}">
                <a16:creationId xmlns:a16="http://schemas.microsoft.com/office/drawing/2014/main" id="{68296DCC-7E91-5444-AAEB-BEE9A950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272" y="528462"/>
            <a:ext cx="534000" cy="559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Рисунок 605" descr="Рисунок 605">
            <a:extLst>
              <a:ext uri="{FF2B5EF4-FFF2-40B4-BE49-F238E27FC236}">
                <a16:creationId xmlns:a16="http://schemas.microsoft.com/office/drawing/2014/main" id="{20E84A47-E738-4F4B-A9AB-59B2BED3F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844" y="3690085"/>
            <a:ext cx="648428" cy="69928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3024373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255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 err="1">
                <a:latin typeface="Tinkoff Sans" panose="02000506050000020004" pitchFamily="2" charset="77"/>
              </a:rPr>
              <a:t>Сериализация</a:t>
            </a:r>
            <a:r>
              <a:rPr lang="ru-RU" sz="4000" dirty="0">
                <a:latin typeface="Tinkoff Sans" panose="02000506050000020004" pitchFamily="2" charset="77"/>
              </a:rPr>
              <a:t> переменных контекста</a:t>
            </a: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89992"/>
            <a:ext cx="6618783" cy="3325235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Переменные примитивных типов хранятся нормально, все остальные – </a:t>
            </a:r>
            <a:r>
              <a:rPr lang="en-GB" sz="2400" dirty="0" err="1"/>
              <a:t>act_ge_bytearray</a:t>
            </a:r>
            <a:endParaRPr lang="en-GB" sz="2400" dirty="0"/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Enum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, </a:t>
            </a:r>
            <a:r>
              <a:rPr lang="en-GB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OffsetDateTime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, </a:t>
            </a:r>
            <a:r>
              <a:rPr lang="en-US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BigDecimal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–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и др. типы, похожие на примитивные, для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Camunda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сложные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Сложные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– </a:t>
            </a:r>
            <a:r>
              <a:rPr lang="ru-RU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сериализуются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Java serialization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-ом</a:t>
            </a:r>
            <a:r>
              <a:rPr lang="en-US" sz="2400" spc="3">
                <a:solidFill>
                  <a:srgbClr val="282828"/>
                </a:solidFill>
                <a:latin typeface="Tinkoff Sans" panose="02000506050000020004" pitchFamily="2" charset="77"/>
              </a:rPr>
              <a:t>*</a:t>
            </a: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Сложные типы (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List, Map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) – бывают необходимы</a:t>
            </a:r>
          </a:p>
        </p:txBody>
      </p:sp>
      <p:sp>
        <p:nvSpPr>
          <p:cNvPr id="30" name="object 3">
            <a:extLst>
              <a:ext uri="{FF2B5EF4-FFF2-40B4-BE49-F238E27FC236}">
                <a16:creationId xmlns:a16="http://schemas.microsoft.com/office/drawing/2014/main" id="{45723945-3D98-5941-AF96-04A8F7D0D60A}"/>
              </a:ext>
            </a:extLst>
          </p:cNvPr>
          <p:cNvSpPr txBox="1"/>
          <p:nvPr/>
        </p:nvSpPr>
        <p:spPr>
          <a:xfrm>
            <a:off x="5229780" y="4032960"/>
            <a:ext cx="6451094" cy="2193323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Стараться использовать примитивные типы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Если сложные – не забывать </a:t>
            </a:r>
            <a:r>
              <a:rPr lang="en-GB" sz="2400" dirty="0" err="1"/>
              <a:t>serialVersionUID</a:t>
            </a:r>
            <a:endParaRPr lang="ru-RU" sz="2400" dirty="0"/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dirty="0"/>
              <a:t>Можно сделать «обертки», чтобы сохранять как </a:t>
            </a:r>
            <a:r>
              <a:rPr lang="en-US" sz="2400" dirty="0"/>
              <a:t>String</a:t>
            </a:r>
            <a:endParaRPr lang="ru-RU" sz="2400" dirty="0"/>
          </a:p>
        </p:txBody>
      </p:sp>
      <p:pic>
        <p:nvPicPr>
          <p:cNvPr id="31" name="Рисунок 550" descr="Рисунок 550">
            <a:extLst>
              <a:ext uri="{FF2B5EF4-FFF2-40B4-BE49-F238E27FC236}">
                <a16:creationId xmlns:a16="http://schemas.microsoft.com/office/drawing/2014/main" id="{68296DCC-7E91-5444-AAEB-BEE9A950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272" y="528462"/>
            <a:ext cx="534000" cy="559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Рисунок 605" descr="Рисунок 605">
            <a:extLst>
              <a:ext uri="{FF2B5EF4-FFF2-40B4-BE49-F238E27FC236}">
                <a16:creationId xmlns:a16="http://schemas.microsoft.com/office/drawing/2014/main" id="{20E84A47-E738-4F4B-A9AB-59B2BED3F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844" y="4032960"/>
            <a:ext cx="648428" cy="69928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4749169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255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Хранение истории</a:t>
            </a: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89992"/>
            <a:ext cx="6618783" cy="2758413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История – хранит изменения метаданных, состояния процесса и его переменных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История необходима для аналитики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Сериализованные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исторические переменные тоже хранятся в </a:t>
            </a:r>
            <a:r>
              <a:rPr lang="en-GB" sz="2400" dirty="0" err="1"/>
              <a:t>act_ge_bytearray</a:t>
            </a:r>
            <a:r>
              <a:rPr lang="ru-RU" sz="2400" dirty="0"/>
              <a:t>!</a:t>
            </a: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sp>
        <p:nvSpPr>
          <p:cNvPr id="30" name="object 3">
            <a:extLst>
              <a:ext uri="{FF2B5EF4-FFF2-40B4-BE49-F238E27FC236}">
                <a16:creationId xmlns:a16="http://schemas.microsoft.com/office/drawing/2014/main" id="{45723945-3D98-5941-AF96-04A8F7D0D60A}"/>
              </a:ext>
            </a:extLst>
          </p:cNvPr>
          <p:cNvSpPr txBox="1"/>
          <p:nvPr/>
        </p:nvSpPr>
        <p:spPr>
          <a:xfrm>
            <a:off x="5229780" y="3607956"/>
            <a:ext cx="6451094" cy="2784061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Если не нужна – отключить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Сразу включить механизм очистки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Удалять не нужные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deployment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-ы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Секционирование исторических таблиц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Хранить историю во внешней БД</a:t>
            </a:r>
          </a:p>
        </p:txBody>
      </p:sp>
      <p:pic>
        <p:nvPicPr>
          <p:cNvPr id="31" name="Рисунок 550" descr="Рисунок 550">
            <a:extLst>
              <a:ext uri="{FF2B5EF4-FFF2-40B4-BE49-F238E27FC236}">
                <a16:creationId xmlns:a16="http://schemas.microsoft.com/office/drawing/2014/main" id="{68296DCC-7E91-5444-AAEB-BEE9A950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272" y="528462"/>
            <a:ext cx="534000" cy="559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Рисунок 605" descr="Рисунок 605">
            <a:extLst>
              <a:ext uri="{FF2B5EF4-FFF2-40B4-BE49-F238E27FC236}">
                <a16:creationId xmlns:a16="http://schemas.microsoft.com/office/drawing/2014/main" id="{20E84A47-E738-4F4B-A9AB-59B2BED3F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844" y="3607956"/>
            <a:ext cx="648428" cy="69928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24734196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255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Долгий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старт приложения</a:t>
            </a: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89992"/>
            <a:ext cx="6618783" cy="2758413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Причина – много данных в </a:t>
            </a:r>
            <a:r>
              <a:rPr lang="en-GB" sz="2400" dirty="0" err="1"/>
              <a:t>act_ge_bytearray</a:t>
            </a:r>
            <a:endParaRPr lang="en-GB" sz="2400" dirty="0"/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При старте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Camunda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проверяет актуальность схем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Запрос к таблице может сильно тормозить – десятки минут </a:t>
            </a:r>
          </a:p>
        </p:txBody>
      </p:sp>
      <p:sp>
        <p:nvSpPr>
          <p:cNvPr id="30" name="object 3">
            <a:extLst>
              <a:ext uri="{FF2B5EF4-FFF2-40B4-BE49-F238E27FC236}">
                <a16:creationId xmlns:a16="http://schemas.microsoft.com/office/drawing/2014/main" id="{45723945-3D98-5941-AF96-04A8F7D0D60A}"/>
              </a:ext>
            </a:extLst>
          </p:cNvPr>
          <p:cNvSpPr txBox="1"/>
          <p:nvPr/>
        </p:nvSpPr>
        <p:spPr>
          <a:xfrm>
            <a:off x="5229779" y="3672350"/>
            <a:ext cx="6618783" cy="1072503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Меньше данных в </a:t>
            </a:r>
            <a:r>
              <a:rPr lang="en-GB" sz="2400" dirty="0" err="1"/>
              <a:t>act_ge_bytearray</a:t>
            </a:r>
            <a:r>
              <a:rPr lang="ru-RU" sz="2400" dirty="0"/>
              <a:t> – лучше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dirty="0" err="1"/>
              <a:t>Тюнить</a:t>
            </a:r>
            <a:r>
              <a:rPr lang="ru-RU" sz="2400" dirty="0"/>
              <a:t> БД</a:t>
            </a:r>
          </a:p>
        </p:txBody>
      </p:sp>
      <p:pic>
        <p:nvPicPr>
          <p:cNvPr id="31" name="Рисунок 550" descr="Рисунок 550">
            <a:extLst>
              <a:ext uri="{FF2B5EF4-FFF2-40B4-BE49-F238E27FC236}">
                <a16:creationId xmlns:a16="http://schemas.microsoft.com/office/drawing/2014/main" id="{68296DCC-7E91-5444-AAEB-BEE9A9507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7272" y="528462"/>
            <a:ext cx="534000" cy="559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Рисунок 605" descr="Рисунок 605">
            <a:extLst>
              <a:ext uri="{FF2B5EF4-FFF2-40B4-BE49-F238E27FC236}">
                <a16:creationId xmlns:a16="http://schemas.microsoft.com/office/drawing/2014/main" id="{20E84A47-E738-4F4B-A9AB-59B2BED3F1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844" y="3672350"/>
            <a:ext cx="648428" cy="69928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199398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255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Корреляция событий</a:t>
            </a: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89992"/>
            <a:ext cx="6618783" cy="2204415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Корреляция по переменным – может быть очень не эффективна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Может выбросить </a:t>
            </a:r>
            <a:r>
              <a:rPr lang="en-GB" sz="2400" spc="3" dirty="0" err="1">
                <a:solidFill>
                  <a:srgbClr val="282828"/>
                </a:solidFill>
              </a:rPr>
              <a:t>OptimisticLockingException</a:t>
            </a:r>
            <a:endParaRPr lang="en-US" sz="2400" spc="3" dirty="0">
              <a:solidFill>
                <a:srgbClr val="282828"/>
              </a:solidFill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sp>
        <p:nvSpPr>
          <p:cNvPr id="30" name="object 3">
            <a:extLst>
              <a:ext uri="{FF2B5EF4-FFF2-40B4-BE49-F238E27FC236}">
                <a16:creationId xmlns:a16="http://schemas.microsoft.com/office/drawing/2014/main" id="{45723945-3D98-5941-AF96-04A8F7D0D60A}"/>
              </a:ext>
            </a:extLst>
          </p:cNvPr>
          <p:cNvSpPr txBox="1"/>
          <p:nvPr/>
        </p:nvSpPr>
        <p:spPr>
          <a:xfrm>
            <a:off x="5229780" y="2697650"/>
            <a:ext cx="6451094" cy="2206147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Коррелировать события по бизнес-ключу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Добавлять индексы на </a:t>
            </a:r>
            <a:r>
              <a:rPr lang="en-GB" sz="2400" spc="3" dirty="0" err="1">
                <a:solidFill>
                  <a:srgbClr val="282828"/>
                </a:solidFill>
              </a:rPr>
              <a:t>act_ru_variables</a:t>
            </a:r>
            <a:endParaRPr lang="ru-RU" sz="2400" spc="3" dirty="0">
              <a:solidFill>
                <a:srgbClr val="282828"/>
              </a:solidFill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</a:rPr>
              <a:t>Коррелируем с </a:t>
            </a:r>
            <a:r>
              <a:rPr lang="ru-RU" sz="2400" spc="3" dirty="0" err="1">
                <a:solidFill>
                  <a:srgbClr val="282828"/>
                </a:solidFill>
              </a:rPr>
              <a:t>ретраями</a:t>
            </a:r>
            <a:endParaRPr lang="en-GB" sz="2400" spc="3" dirty="0">
              <a:solidFill>
                <a:srgbClr val="282828"/>
              </a:solidFill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ru-RU" sz="2400" spc="3" dirty="0">
              <a:solidFill>
                <a:srgbClr val="282828"/>
              </a:solidFill>
            </a:endParaRPr>
          </a:p>
        </p:txBody>
      </p:sp>
      <p:pic>
        <p:nvPicPr>
          <p:cNvPr id="31" name="Рисунок 550" descr="Рисунок 550">
            <a:extLst>
              <a:ext uri="{FF2B5EF4-FFF2-40B4-BE49-F238E27FC236}">
                <a16:creationId xmlns:a16="http://schemas.microsoft.com/office/drawing/2014/main" id="{68296DCC-7E91-5444-AAEB-BEE9A950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272" y="528462"/>
            <a:ext cx="534000" cy="559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Рисунок 605" descr="Рисунок 605">
            <a:extLst>
              <a:ext uri="{FF2B5EF4-FFF2-40B4-BE49-F238E27FC236}">
                <a16:creationId xmlns:a16="http://schemas.microsoft.com/office/drawing/2014/main" id="{20E84A47-E738-4F4B-A9AB-59B2BED3F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844" y="2697650"/>
            <a:ext cx="648428" cy="69928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1691045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255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Асинхронное ожидание событий</a:t>
            </a: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89992"/>
            <a:ext cx="6618783" cy="516774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Параллельный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Gateway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– не параллельный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  <a:sym typeface="Wingdings" pitchFamily="2" charset="2"/>
              </a:rPr>
              <a:t></a:t>
            </a:r>
            <a:endParaRPr lang="ru-RU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pic>
        <p:nvPicPr>
          <p:cNvPr id="31" name="Рисунок 550" descr="Рисунок 550">
            <a:extLst>
              <a:ext uri="{FF2B5EF4-FFF2-40B4-BE49-F238E27FC236}">
                <a16:creationId xmlns:a16="http://schemas.microsoft.com/office/drawing/2014/main" id="{68296DCC-7E91-5444-AAEB-BEE9A950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272" y="528462"/>
            <a:ext cx="534000" cy="559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E80B870-135B-EC47-8750-33FC111F1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8321" y="1648406"/>
            <a:ext cx="59817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190752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605" descr="Рисунок 605">
            <a:extLst>
              <a:ext uri="{FF2B5EF4-FFF2-40B4-BE49-F238E27FC236}">
                <a16:creationId xmlns:a16="http://schemas.microsoft.com/office/drawing/2014/main" id="{D7DE35A8-E842-144C-99B8-30C57DD14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402" y="373308"/>
            <a:ext cx="648428" cy="699285"/>
          </a:xfrm>
          <a:prstGeom prst="rect">
            <a:avLst/>
          </a:prstGeom>
          <a:ln w="12700">
            <a:miter lim="400000"/>
          </a:ln>
        </p:spPr>
      </p:pic>
      <p:sp>
        <p:nvSpPr>
          <p:cNvPr id="1214" name="Текст 17"/>
          <p:cNvSpPr txBox="1"/>
          <p:nvPr/>
        </p:nvSpPr>
        <p:spPr>
          <a:xfrm>
            <a:off x="460568" y="373308"/>
            <a:ext cx="3362307" cy="255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Асинхронное ожидание событий</a:t>
            </a: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89992"/>
            <a:ext cx="6618783" cy="516774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Асинхронный не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прерывающий </a:t>
            </a:r>
            <a:r>
              <a:rPr lang="ru-RU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подпроцесс</a:t>
            </a:r>
            <a:endParaRPr lang="ru-RU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8D22A0-4C49-254D-B7D6-502DABD1DC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7616" y="1173514"/>
            <a:ext cx="5994400" cy="4140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D38F8FA-91A5-C04D-B20B-2989C5B441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3863" y="5248808"/>
            <a:ext cx="45847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9741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478196" cy="2550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Развертывание новой версии</a:t>
            </a: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E6F87B38-2762-D14C-9925-B64570F662B9}"/>
              </a:ext>
            </a:extLst>
          </p:cNvPr>
          <p:cNvSpPr txBox="1"/>
          <p:nvPr/>
        </p:nvSpPr>
        <p:spPr>
          <a:xfrm>
            <a:off x="5229780" y="389992"/>
            <a:ext cx="6618783" cy="516774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Нельзя обновляться, пока процесс выполняется</a:t>
            </a:r>
          </a:p>
        </p:txBody>
      </p:sp>
      <p:sp>
        <p:nvSpPr>
          <p:cNvPr id="30" name="object 3">
            <a:extLst>
              <a:ext uri="{FF2B5EF4-FFF2-40B4-BE49-F238E27FC236}">
                <a16:creationId xmlns:a16="http://schemas.microsoft.com/office/drawing/2014/main" id="{45723945-3D98-5941-AF96-04A8F7D0D60A}"/>
              </a:ext>
            </a:extLst>
          </p:cNvPr>
          <p:cNvSpPr txBox="1"/>
          <p:nvPr/>
        </p:nvSpPr>
        <p:spPr>
          <a:xfrm>
            <a:off x="5280338" y="1202674"/>
            <a:ext cx="6451094" cy="516325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Специальные схемы для постановки на паузу</a:t>
            </a:r>
            <a:endParaRPr lang="ru-RU" sz="2400" dirty="0"/>
          </a:p>
        </p:txBody>
      </p:sp>
      <p:pic>
        <p:nvPicPr>
          <p:cNvPr id="31" name="Рисунок 550" descr="Рисунок 550">
            <a:extLst>
              <a:ext uri="{FF2B5EF4-FFF2-40B4-BE49-F238E27FC236}">
                <a16:creationId xmlns:a16="http://schemas.microsoft.com/office/drawing/2014/main" id="{68296DCC-7E91-5444-AAEB-BEE9A950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272" y="528462"/>
            <a:ext cx="534000" cy="559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Рисунок 605" descr="Рисунок 605">
            <a:extLst>
              <a:ext uri="{FF2B5EF4-FFF2-40B4-BE49-F238E27FC236}">
                <a16:creationId xmlns:a16="http://schemas.microsoft.com/office/drawing/2014/main" id="{20E84A47-E738-4F4B-A9AB-59B2BED3F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3402" y="1202674"/>
            <a:ext cx="648428" cy="69928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 3">
            <a:extLst>
              <a:ext uri="{FF2B5EF4-FFF2-40B4-BE49-F238E27FC236}">
                <a16:creationId xmlns:a16="http://schemas.microsoft.com/office/drawing/2014/main" id="{778E2950-8129-2B4E-A77E-CA0DC2603703}"/>
              </a:ext>
            </a:extLst>
          </p:cNvPr>
          <p:cNvSpPr txBox="1"/>
          <p:nvPr/>
        </p:nvSpPr>
        <p:spPr>
          <a:xfrm>
            <a:off x="5280338" y="2771413"/>
            <a:ext cx="6451094" cy="1070323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Camunda: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вы старую схему поставили на паузу, но новую я все равно запущу!</a:t>
            </a:r>
            <a:endParaRPr lang="ru-RU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1CF3A0-8F0B-B547-95B7-CAFCA058A7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3402" y="2677495"/>
            <a:ext cx="848980" cy="848980"/>
          </a:xfrm>
          <a:prstGeom prst="rect">
            <a:avLst/>
          </a:prstGeom>
        </p:spPr>
      </p:pic>
      <p:pic>
        <p:nvPicPr>
          <p:cNvPr id="12" name="Рисунок 676" descr="Рисунок 676">
            <a:extLst>
              <a:ext uri="{FF2B5EF4-FFF2-40B4-BE49-F238E27FC236}">
                <a16:creationId xmlns:a16="http://schemas.microsoft.com/office/drawing/2014/main" id="{A69D84B6-C45E-8A4A-836E-74E25AFEEB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0035" y="4142357"/>
            <a:ext cx="635714" cy="546714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object 3">
            <a:extLst>
              <a:ext uri="{FF2B5EF4-FFF2-40B4-BE49-F238E27FC236}">
                <a16:creationId xmlns:a16="http://schemas.microsoft.com/office/drawing/2014/main" id="{EF040538-CAE6-0042-B512-157367CEF894}"/>
              </a:ext>
            </a:extLst>
          </p:cNvPr>
          <p:cNvSpPr txBox="1"/>
          <p:nvPr/>
        </p:nvSpPr>
        <p:spPr>
          <a:xfrm>
            <a:off x="5280338" y="4142357"/>
            <a:ext cx="6618783" cy="1420483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dirty="0"/>
              <a:t>Выключить обновление не измененных схем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GB" sz="1900" dirty="0" err="1"/>
              <a:t>processEngineConfig.</a:t>
            </a:r>
            <a:r>
              <a:rPr lang="en-GB" sz="1900" i="1" dirty="0" err="1"/>
              <a:t>isDeployChangedOnly</a:t>
            </a:r>
            <a:r>
              <a:rPr lang="en-GB" sz="1900" i="1" dirty="0"/>
              <a:t> </a:t>
            </a:r>
            <a:r>
              <a:rPr lang="en-GB" sz="1900" dirty="0"/>
              <a:t>= true</a:t>
            </a:r>
            <a:endParaRPr lang="ru-RU" sz="1900" dirty="0"/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GB" sz="1900" dirty="0"/>
              <a:t>&lt;property name="</a:t>
            </a:r>
            <a:r>
              <a:rPr lang="en-GB" sz="1900" dirty="0" err="1"/>
              <a:t>isDeployChangedOnly</a:t>
            </a:r>
            <a:r>
              <a:rPr lang="en-GB" sz="1900" dirty="0"/>
              <a:t>"&gt;true&lt;/property&gt;</a:t>
            </a:r>
          </a:p>
        </p:txBody>
      </p:sp>
    </p:spTree>
    <p:extLst>
      <p:ext uri="{BB962C8B-B14F-4D97-AF65-F5344CB8AC3E}">
        <p14:creationId xmlns:p14="http://schemas.microsoft.com/office/powerpoint/2010/main" val="933950498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205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3637" dirty="0"/>
              <a:t>Проблемы и альтернативы</a:t>
            </a:r>
            <a:endParaRPr sz="3637" dirty="0"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89814" y="373308"/>
            <a:ext cx="7341618" cy="1511918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Сложно масштабировать – упираемся в БД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Деградация со временем – если не удалять мусор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pic>
        <p:nvPicPr>
          <p:cNvPr id="5122" name="Picture 2" descr="Node.js client for Zeebe Microservices Orchestration Engine | by Josh Wulf  | Medium">
            <a:extLst>
              <a:ext uri="{FF2B5EF4-FFF2-40B4-BE49-F238E27FC236}">
                <a16:creationId xmlns:a16="http://schemas.microsoft.com/office/drawing/2014/main" id="{DCCF47C5-DDB1-434E-8A54-9FC1296C5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814" y="2746164"/>
            <a:ext cx="4889679" cy="136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19621FA-0FFE-7D45-81CC-2547FE99E62E}"/>
              </a:ext>
            </a:extLst>
          </p:cNvPr>
          <p:cNvSpPr txBox="1"/>
          <p:nvPr/>
        </p:nvSpPr>
        <p:spPr>
          <a:xfrm>
            <a:off x="4389814" y="4347805"/>
            <a:ext cx="6220129" cy="747606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dirty="0"/>
              <a:t>Распределенная линейно-масштабируемая </a:t>
            </a:r>
            <a:r>
              <a:rPr lang="en-US" sz="2400" dirty="0"/>
              <a:t>BPMN</a:t>
            </a:r>
            <a:r>
              <a:rPr lang="ru-RU" sz="2400" dirty="0"/>
              <a:t>-платформа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Текст 3"/>
          <p:cNvSpPr txBox="1">
            <a:spLocks noGrp="1"/>
          </p:cNvSpPr>
          <p:nvPr>
            <p:ph type="body" sz="half" idx="1"/>
          </p:nvPr>
        </p:nvSpPr>
        <p:spPr>
          <a:xfrm>
            <a:off x="468923" y="0"/>
            <a:ext cx="8609248" cy="1262131"/>
          </a:xfrm>
          <a:prstGeom prst="rect">
            <a:avLst/>
          </a:prstGeom>
        </p:spPr>
        <p:txBody>
          <a:bodyPr>
            <a:normAutofit/>
          </a:bodyPr>
          <a:lstStyle>
            <a:lvl1pPr marR="5085" indent="12715">
              <a:lnSpc>
                <a:spcPts val="9000"/>
              </a:lnSpc>
              <a:spcBef>
                <a:spcPts val="600"/>
              </a:spcBef>
              <a:defRPr sz="8000">
                <a:solidFill>
                  <a:srgbClr val="1E1E1E"/>
                </a:solidFill>
              </a:defRPr>
            </a:lvl1pPr>
          </a:lstStyle>
          <a:p>
            <a:r>
              <a:rPr lang="ru-RU" sz="4000" dirty="0">
                <a:latin typeface="Tinkoff Sans" panose="02000506050000020004" pitchFamily="2" charset="0"/>
              </a:rPr>
              <a:t>Применение в Тинькофф</a:t>
            </a:r>
          </a:p>
        </p:txBody>
      </p:sp>
      <p:sp>
        <p:nvSpPr>
          <p:cNvPr id="874" name="Текст 2"/>
          <p:cNvSpPr/>
          <p:nvPr/>
        </p:nvSpPr>
        <p:spPr>
          <a:xfrm>
            <a:off x="10875922" y="6316999"/>
            <a:ext cx="903810" cy="2328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 anchor="ctr"/>
          <a:lstStyle>
            <a:lvl1pPr algn="ctr">
              <a:lnSpc>
                <a:spcPts val="2600"/>
              </a:lnSpc>
              <a:defRPr sz="2600">
                <a:solidFill>
                  <a:srgbClr val="A7A7A7"/>
                </a:solidFill>
              </a:defRPr>
            </a:lvl1pPr>
          </a:lstStyle>
          <a:p>
            <a:r>
              <a:rPr sz="1576"/>
              <a:t>tinkoff.ru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2EEAB9-5154-F149-B5BC-A8450E6A0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23" y="6187754"/>
            <a:ext cx="1829000" cy="480000"/>
          </a:xfrm>
          <a:prstGeom prst="rect">
            <a:avLst/>
          </a:prstGeom>
        </p:spPr>
      </p:pic>
      <p:sp>
        <p:nvSpPr>
          <p:cNvPr id="8" name="object 3">
            <a:extLst>
              <a:ext uri="{FF2B5EF4-FFF2-40B4-BE49-F238E27FC236}">
                <a16:creationId xmlns:a16="http://schemas.microsoft.com/office/drawing/2014/main" id="{5BA18344-DC88-834A-9FF5-FB902A025FA5}"/>
              </a:ext>
            </a:extLst>
          </p:cNvPr>
          <p:cNvSpPr txBox="1"/>
          <p:nvPr/>
        </p:nvSpPr>
        <p:spPr>
          <a:xfrm>
            <a:off x="3037532" y="1384644"/>
            <a:ext cx="6116935" cy="3212384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Почти 3 года в эксплуатации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Десятки сервисов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Миллионы процессов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Терабайты данных</a:t>
            </a: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Пройдено достаточно граблей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  <a:sym typeface="Wingdings" pitchFamily="2" charset="2"/>
              </a:rPr>
              <a:t>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object 2"/>
          <p:cNvSpPr/>
          <p:nvPr/>
        </p:nvSpPr>
        <p:spPr>
          <a:xfrm>
            <a:off x="375" y="0"/>
            <a:ext cx="12197984" cy="6861368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7708" rIns="27708"/>
          <a:lstStyle/>
          <a:p>
            <a:endParaRPr sz="1091"/>
          </a:p>
        </p:txBody>
      </p:sp>
      <p:pic>
        <p:nvPicPr>
          <p:cNvPr id="2411" name="object 3" descr="object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905" y="571779"/>
            <a:ext cx="7082455" cy="6289587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2B36DCCB-A2A6-FE4F-BADA-9C192B95BC89}"/>
              </a:ext>
            </a:extLst>
          </p:cNvPr>
          <p:cNvSpPr txBox="1"/>
          <p:nvPr/>
        </p:nvSpPr>
        <p:spPr>
          <a:xfrm>
            <a:off x="623468" y="1410403"/>
            <a:ext cx="11060532" cy="3212384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GB" sz="2400" spc="3" dirty="0">
                <a:solidFill>
                  <a:srgbClr val="282828"/>
                </a:solidFill>
                <a:latin typeface="Tinkoff Sans" panose="02000506050000020004" pitchFamily="2" charset="77"/>
                <a:hlinkClick r:id="rId4"/>
              </a:rPr>
              <a:t>https://github.com/camunda</a:t>
            </a:r>
            <a:endParaRPr lang="en-GB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GB" sz="2400" dirty="0">
                <a:latin typeface="Tinkoff Sans" panose="02000506050000020004" pitchFamily="2" charset="77"/>
                <a:hlinkClick r:id="rId5"/>
              </a:rPr>
              <a:t>https://github.com/camunda-cloud/zeebe</a:t>
            </a:r>
            <a:endParaRPr lang="ru-RU" sz="2400" dirty="0"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  <a:hlinkClick r:id="rId6"/>
              </a:rPr>
              <a:t>https://github.com/KotskinKotskin/camunda-excamad</a:t>
            </a:r>
            <a:endParaRPr lang="ru-RU" sz="2400" dirty="0">
              <a:latin typeface="Tinkoff Sans" panose="02000506050000020004" pitchFamily="2" charset="77"/>
              <a:hlinkClick r:id="rId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GB" sz="2400" dirty="0">
                <a:latin typeface="Tinkoff Sans" panose="02000506050000020004" pitchFamily="2" charset="77"/>
                <a:hlinkClick r:id="rId7"/>
              </a:rPr>
              <a:t>https://bpmn2.ru/blog/top-25-oshibok-bpmn</a:t>
            </a:r>
            <a:endParaRPr lang="ru-RU" sz="2400" dirty="0">
              <a:latin typeface="Tinkoff Sans" panose="02000506050000020004" pitchFamily="2" charset="77"/>
            </a:endParaRPr>
          </a:p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Tinkoff Sans" panose="02000506050000020004" pitchFamily="2" charset="77"/>
                <a:hlinkClick r:id="rId8"/>
              </a:rPr>
              <a:t>https://github.com/a-konyaev/camunda-demo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350602" indent="-342900">
              <a:spcBef>
                <a:spcPts val="69"/>
              </a:spcBef>
              <a:buFont typeface="Arial" panose="020B0604020202020204" pitchFamily="34" charset="0"/>
              <a:buChar char="•"/>
            </a:pP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C052EAD7-DEE5-2340-814D-181634734E29}"/>
              </a:ext>
            </a:extLst>
          </p:cNvPr>
          <p:cNvSpPr txBox="1">
            <a:spLocks/>
          </p:cNvSpPr>
          <p:nvPr/>
        </p:nvSpPr>
        <p:spPr>
          <a:xfrm>
            <a:off x="623468" y="571777"/>
            <a:ext cx="6449882" cy="72074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4000" dirty="0">
                <a:latin typeface="Tinkoff Sans" panose="02000506050000020004" pitchFamily="2" charset="77"/>
              </a:rPr>
              <a:t>Ссылки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Архитектура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сервиса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055F12-3DB0-5248-AFD2-33C01B37D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272" y="890583"/>
            <a:ext cx="7848884" cy="507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48872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(схемы)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63687" y="373308"/>
            <a:ext cx="7367745" cy="516774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Проектируем схемы в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Camunda Modeler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DCF52B-4C5A-8A4B-968A-96D2E07CB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687" y="1476655"/>
            <a:ext cx="7732425" cy="473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44536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(схемы)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63687" y="373308"/>
            <a:ext cx="7367745" cy="1650417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Соблюдаем конвенцию: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Элементы внутри процесса – белые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Внешние элементы – цветные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A07814-B9BF-9B45-AE5D-68574222F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687" y="2510250"/>
            <a:ext cx="7367745" cy="380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23854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(схемы)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63687" y="373308"/>
            <a:ext cx="7367745" cy="2784061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Соблюдаем конвенцию: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Осмысленные ИД и имена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Комментарий для входных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/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выходных переменных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Ветвление только через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Gateway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-и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Ветки из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Gateway-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ев с надписями</a:t>
            </a:r>
            <a:endParaRPr lang="en-US" sz="2400" spc="3" dirty="0">
              <a:solidFill>
                <a:srgbClr val="282828"/>
              </a:solidFill>
              <a:latin typeface="Tinkoff Sans" panose="02000506050000020004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54CC8F-4188-C24D-AE40-623CAB5D1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845" y="2716341"/>
            <a:ext cx="10465558" cy="397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99889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(схемы)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63687" y="373308"/>
            <a:ext cx="7367745" cy="1083596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Service Task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- основной элемент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Delegate Expression =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ссылка на 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Spring Bean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B3CD29-2E23-4140-8A30-2885720DB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850" y="3849442"/>
            <a:ext cx="1892300" cy="1219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29C29E-6043-F74A-B4F5-FCF58CE45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9532" y="2433392"/>
            <a:ext cx="37719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8521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Текст 17"/>
          <p:cNvSpPr txBox="1"/>
          <p:nvPr/>
        </p:nvSpPr>
        <p:spPr>
          <a:xfrm>
            <a:off x="460568" y="373308"/>
            <a:ext cx="3362307" cy="1253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708" rIns="27708"/>
          <a:lstStyle>
            <a:lvl1pPr indent="12715">
              <a:spcBef>
                <a:spcPts val="100"/>
              </a:spcBef>
              <a:defRPr sz="6000"/>
            </a:lvl1pPr>
          </a:lstStyle>
          <a:p>
            <a:r>
              <a:rPr lang="ru-RU" sz="4000" dirty="0">
                <a:latin typeface="Tinkoff Sans" panose="02000506050000020004" pitchFamily="2" charset="77"/>
              </a:rPr>
              <a:t>Подходы при разработке</a:t>
            </a:r>
          </a:p>
          <a:p>
            <a:r>
              <a:rPr lang="ru-RU" sz="4000" dirty="0">
                <a:latin typeface="Tinkoff Sans" panose="02000506050000020004" pitchFamily="2" charset="77"/>
              </a:rPr>
              <a:t>(схемы)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15441C9-56EB-584B-B88E-381BD46AB969}"/>
              </a:ext>
            </a:extLst>
          </p:cNvPr>
          <p:cNvSpPr txBox="1"/>
          <p:nvPr/>
        </p:nvSpPr>
        <p:spPr>
          <a:xfrm>
            <a:off x="4363687" y="373308"/>
            <a:ext cx="7367745" cy="2204415"/>
          </a:xfrm>
          <a:prstGeom prst="rect">
            <a:avLst/>
          </a:prstGeom>
        </p:spPr>
        <p:txBody>
          <a:bodyPr vert="horz" wrap="square" lIns="0" tIns="8856" rIns="0" bIns="0" rtlCol="0">
            <a:spAutoFit/>
          </a:bodyPr>
          <a:lstStyle/>
          <a:p>
            <a:pPr marL="350602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Call Activity – </a:t>
            </a:r>
            <a:r>
              <a:rPr lang="ru-RU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вызов дочерних схем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Binding = latest</a:t>
            </a:r>
          </a:p>
          <a:p>
            <a:pPr marL="807802" lvl="1" indent="-342900">
              <a:lnSpc>
                <a:spcPct val="150000"/>
              </a:lnSpc>
              <a:spcBef>
                <a:spcPts val="69"/>
              </a:spcBef>
              <a:buFont typeface="Arial" panose="020B0604020202020204" pitchFamily="34" charset="0"/>
              <a:buChar char="•"/>
            </a:pP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Business Key Expression = #{</a:t>
            </a:r>
            <a:r>
              <a:rPr lang="en-US" sz="2400" spc="3" dirty="0" err="1">
                <a:solidFill>
                  <a:srgbClr val="282828"/>
                </a:solidFill>
                <a:latin typeface="Tinkoff Sans" panose="02000506050000020004" pitchFamily="2" charset="77"/>
              </a:rPr>
              <a:t>execution.processBusinessKey</a:t>
            </a:r>
            <a:r>
              <a:rPr lang="en-US" sz="2400" spc="3" dirty="0">
                <a:solidFill>
                  <a:srgbClr val="282828"/>
                </a:solidFill>
                <a:latin typeface="Tinkoff Sans" panose="02000506050000020004" pitchFamily="2" charset="77"/>
              </a:rPr>
              <a:t>}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BBB5C9-CA0C-7E47-8CA4-239750E40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850" y="4027242"/>
            <a:ext cx="1892300" cy="1244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156933-49B0-0749-A56F-6B7F07DB3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132" y="2852492"/>
            <a:ext cx="35433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49446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4150</TotalTime>
  <Words>2675</Words>
  <Application>Microsoft Macintosh PowerPoint</Application>
  <PresentationFormat>Widescreen</PresentationFormat>
  <Paragraphs>309</Paragraphs>
  <Slides>30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Helvetica Neue Medium</vt:lpstr>
      <vt:lpstr>PF Highway Sans Pro</vt:lpstr>
      <vt:lpstr>Tinkoff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Демо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Microsoft Office User</cp:lastModifiedBy>
  <cp:revision>144</cp:revision>
  <dcterms:created xsi:type="dcterms:W3CDTF">2021-08-08T04:53:35Z</dcterms:created>
  <dcterms:modified xsi:type="dcterms:W3CDTF">2021-08-23T05:50:41Z</dcterms:modified>
  <cp:category/>
</cp:coreProperties>
</file>

<file path=docProps/thumbnail.jpeg>
</file>